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365" r:id="rId3"/>
    <p:sldId id="369" r:id="rId4"/>
    <p:sldId id="364" r:id="rId5"/>
    <p:sldId id="366" r:id="rId6"/>
    <p:sldId id="370" r:id="rId7"/>
    <p:sldId id="361" r:id="rId8"/>
    <p:sldId id="372" r:id="rId9"/>
    <p:sldId id="371" r:id="rId10"/>
    <p:sldId id="373" r:id="rId11"/>
    <p:sldId id="374" r:id="rId12"/>
    <p:sldId id="375" r:id="rId13"/>
    <p:sldId id="300" r:id="rId14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6" autoAdjust="0"/>
    <p:restoredTop sz="94249" autoAdjust="0"/>
  </p:normalViewPr>
  <p:slideViewPr>
    <p:cSldViewPr>
      <p:cViewPr varScale="1">
        <p:scale>
          <a:sx n="66" d="100"/>
          <a:sy n="66" d="100"/>
        </p:scale>
        <p:origin x="6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E1F7-F63B-473A-965F-4739AE7E1F81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41B58-6683-428D-8B4D-060B13B100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24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9F9CD-899E-472B-AA54-CFF3D8213DE2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F6BE-CA15-4C0B-A3B8-A93AAD39FB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97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4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26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36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76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5F6BE-CA15-4C0B-A3B8-A93AAD39FBA4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45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3054" y="-10373"/>
            <a:ext cx="965705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X:\Új\MIS\Admin\TI_logo\TI_magyarorszag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87" y="1628800"/>
            <a:ext cx="3445827" cy="9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1356" y="139858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hu-HU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hu-HU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hu-HU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hu-HU" sz="24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hu-HU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grpSp>
        <p:nvGrpSpPr>
          <p:cNvPr id="10" name="Csoportba foglalás 9"/>
          <p:cNvGrpSpPr/>
          <p:nvPr userDrawn="1"/>
        </p:nvGrpSpPr>
        <p:grpSpPr>
          <a:xfrm>
            <a:off x="0" y="0"/>
            <a:ext cx="9144000" cy="6958013"/>
            <a:chOff x="0" y="0"/>
            <a:chExt cx="9144000" cy="6958013"/>
          </a:xfrm>
        </p:grpSpPr>
        <p:pic>
          <p:nvPicPr>
            <p:cNvPr id="11" name="Picture 4" descr="T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8313" y="0"/>
              <a:ext cx="8675687" cy="139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68313" cy="6958013"/>
            </a:xfrm>
            <a:prstGeom prst="rect">
              <a:avLst/>
            </a:prstGeom>
            <a:solidFill>
              <a:srgbClr val="034EA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b="0">
                <a:latin typeface="Calibri" pitchFamily="34" charset="0"/>
              </a:endParaRPr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1356" y="12779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hu-HU" sz="4000" kern="1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pic>
        <p:nvPicPr>
          <p:cNvPr id="13" name="Picture 2" descr="X:\Új\MIS\Admin\TI_logo\TI_magyarorszag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50" y="6152200"/>
            <a:ext cx="2483768" cy="6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3054" y="-10373"/>
            <a:ext cx="965705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X:\Új\MIS\Admin\TI_logo\TI_magyarorszag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50" y="6152200"/>
            <a:ext cx="2483768" cy="6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919B-4047-4DB1-8B39-23A42AEBA556}" type="datetimeFigureOut">
              <a:rPr lang="hu-HU" smtClean="0"/>
              <a:pPr/>
              <a:t>2017.12.14.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la.nagy@transparency.hu" TargetMode="External"/><Relationship Id="rId2" Type="http://schemas.openxmlformats.org/officeDocument/2006/relationships/hyperlink" Target="mailto:mihaela@transparency.b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transparency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71800" y="1556792"/>
            <a:ext cx="3600400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Cím 1"/>
          <p:cNvSpPr txBox="1">
            <a:spLocks/>
          </p:cNvSpPr>
          <p:nvPr/>
        </p:nvSpPr>
        <p:spPr>
          <a:xfrm>
            <a:off x="287524" y="1628800"/>
            <a:ext cx="8568952" cy="3240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z="4400" dirty="0" err="1"/>
              <a:t>Sharing</a:t>
            </a:r>
            <a:r>
              <a:rPr lang="hu-HU" sz="4400" dirty="0"/>
              <a:t> </a:t>
            </a:r>
            <a:r>
              <a:rPr lang="hu-HU" sz="4400" dirty="0" err="1"/>
              <a:t>Lessons</a:t>
            </a:r>
            <a:r>
              <a:rPr lang="hu-HU" sz="4400" dirty="0"/>
              <a:t> </a:t>
            </a:r>
            <a:r>
              <a:rPr lang="hu-HU" sz="4400" dirty="0" err="1"/>
              <a:t>from</a:t>
            </a:r>
            <a:r>
              <a:rPr lang="hu-HU" sz="4400" dirty="0"/>
              <a:t> </a:t>
            </a:r>
            <a:r>
              <a:rPr lang="hu-HU" sz="4400" dirty="0" err="1"/>
              <a:t>Integrity</a:t>
            </a:r>
            <a:r>
              <a:rPr lang="hu-HU" sz="4400" dirty="0"/>
              <a:t> </a:t>
            </a:r>
            <a:r>
              <a:rPr lang="hu-HU" sz="4400" dirty="0" err="1"/>
              <a:t>Pact</a:t>
            </a:r>
            <a:r>
              <a:rPr lang="hu-HU" sz="4400" dirty="0"/>
              <a:t> </a:t>
            </a:r>
            <a:r>
              <a:rPr lang="hu-HU" sz="4400" dirty="0" err="1"/>
              <a:t>Experience</a:t>
            </a:r>
            <a:endParaRPr lang="hu-HU" sz="4400" dirty="0"/>
          </a:p>
          <a:p>
            <a:r>
              <a:rPr lang="hu-HU" sz="2800" dirty="0">
                <a:ea typeface="Palatino Linotype" charset="0"/>
                <a:cs typeface="Palatino Linotype" charset="0"/>
              </a:rPr>
              <a:t>– </a:t>
            </a:r>
            <a:r>
              <a:rPr lang="hu-HU" sz="2800" dirty="0" err="1">
                <a:ea typeface="Palatino Linotype" charset="0"/>
                <a:cs typeface="Palatino Linotype" charset="0"/>
              </a:rPr>
              <a:t>challenges</a:t>
            </a:r>
            <a:r>
              <a:rPr lang="hu-HU" sz="2800" dirty="0">
                <a:ea typeface="Palatino Linotype" charset="0"/>
                <a:cs typeface="Palatino Linotype" charset="0"/>
              </a:rPr>
              <a:t>, </a:t>
            </a:r>
            <a:r>
              <a:rPr lang="hu-HU" sz="2800" dirty="0" err="1">
                <a:ea typeface="Palatino Linotype" charset="0"/>
                <a:cs typeface="Palatino Linotype" charset="0"/>
              </a:rPr>
              <a:t>best</a:t>
            </a:r>
            <a:r>
              <a:rPr lang="hu-HU" sz="2800" dirty="0">
                <a:ea typeface="Palatino Linotype" charset="0"/>
                <a:cs typeface="Palatino Linotype" charset="0"/>
              </a:rPr>
              <a:t> </a:t>
            </a:r>
            <a:r>
              <a:rPr lang="hu-HU" sz="2800" dirty="0" err="1">
                <a:ea typeface="Palatino Linotype" charset="0"/>
                <a:cs typeface="Palatino Linotype" charset="0"/>
              </a:rPr>
              <a:t>practices</a:t>
            </a:r>
            <a:r>
              <a:rPr lang="hu-HU" sz="2800" dirty="0">
                <a:ea typeface="Palatino Linotype" charset="0"/>
                <a:cs typeface="Palatino Linotype" charset="0"/>
              </a:rPr>
              <a:t>, </a:t>
            </a:r>
            <a:r>
              <a:rPr lang="hu-HU" sz="2800" dirty="0" err="1">
                <a:ea typeface="Palatino Linotype" charset="0"/>
                <a:cs typeface="Palatino Linotype" charset="0"/>
              </a:rPr>
              <a:t>room</a:t>
            </a:r>
            <a:r>
              <a:rPr lang="hu-HU" sz="2800" dirty="0">
                <a:ea typeface="Palatino Linotype" charset="0"/>
                <a:cs typeface="Palatino Linotype" charset="0"/>
              </a:rPr>
              <a:t> </a:t>
            </a:r>
            <a:r>
              <a:rPr lang="hu-HU" sz="2800" dirty="0" err="1">
                <a:ea typeface="Palatino Linotype" charset="0"/>
                <a:cs typeface="Palatino Linotype" charset="0"/>
              </a:rPr>
              <a:t>for</a:t>
            </a:r>
            <a:r>
              <a:rPr lang="hu-HU" sz="2800" dirty="0">
                <a:ea typeface="Palatino Linotype" charset="0"/>
                <a:cs typeface="Palatino Linotype" charset="0"/>
              </a:rPr>
              <a:t> </a:t>
            </a:r>
            <a:r>
              <a:rPr lang="hu-HU" sz="2800" dirty="0" err="1">
                <a:ea typeface="Palatino Linotype" charset="0"/>
                <a:cs typeface="Palatino Linotype" charset="0"/>
              </a:rPr>
              <a:t>improvement</a:t>
            </a:r>
            <a:r>
              <a:rPr lang="hu-HU" sz="2800" dirty="0">
                <a:ea typeface="Palatino Linotype" charset="0"/>
                <a:cs typeface="Palatino Linotype" charset="0"/>
              </a:rPr>
              <a:t> –</a:t>
            </a:r>
          </a:p>
          <a:p>
            <a:pPr lvl="0"/>
            <a:endParaRPr lang="en-US" sz="4000" b="1" dirty="0"/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133169" y="4426560"/>
            <a:ext cx="8712968" cy="1185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hu-HU" dirty="0" err="1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Integrity</a:t>
            </a:r>
            <a:r>
              <a:rPr lang="hu-HU" dirty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 </a:t>
            </a:r>
            <a:r>
              <a:rPr lang="hu-HU" dirty="0" err="1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Pact</a:t>
            </a:r>
            <a:r>
              <a:rPr lang="hu-HU" dirty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 </a:t>
            </a:r>
            <a:r>
              <a:rPr lang="hu-HU" dirty="0" err="1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Stakeholder</a:t>
            </a:r>
            <a:r>
              <a:rPr lang="hu-HU" dirty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 </a:t>
            </a:r>
            <a:r>
              <a:rPr lang="hu-HU" dirty="0" err="1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Event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entury Gothic"/>
            </a:endParaRPr>
          </a:p>
          <a:p>
            <a:pPr lvl="0">
              <a:defRPr/>
            </a:pPr>
            <a:r>
              <a:rPr lang="hu-HU" dirty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14 December 2017</a:t>
            </a:r>
            <a:r>
              <a:rPr lang="en-US" dirty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 - </a:t>
            </a:r>
            <a:r>
              <a:rPr lang="hu-HU" dirty="0" err="1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Bucharest</a:t>
            </a:r>
            <a:r>
              <a:rPr lang="en-US" dirty="0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, </a:t>
            </a:r>
            <a:r>
              <a:rPr lang="hu-HU" dirty="0" err="1">
                <a:solidFill>
                  <a:sysClr val="windowText" lastClr="000000">
                    <a:tint val="75000"/>
                  </a:sysClr>
                </a:solidFill>
                <a:latin typeface="Century Gothic"/>
              </a:rPr>
              <a:t>Romania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hu-HU" dirty="0">
              <a:solidFill>
                <a:sysClr val="windowText" lastClr="000000">
                  <a:tint val="75000"/>
                </a:sysClr>
              </a:solidFill>
              <a:latin typeface="Century Gothic"/>
            </a:endParaRPr>
          </a:p>
        </p:txBody>
      </p:sp>
      <p:pic>
        <p:nvPicPr>
          <p:cNvPr id="6" name="Kép 5" descr="X:\Új\MIS\Admin\TI_logo\TI_magyarorszag_logo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723515" cy="79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3B0ED5-2EC8-4B4D-8FC2-D84082E90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404665"/>
            <a:ext cx="2723515" cy="753184"/>
          </a:xfrm>
          <a:prstGeom prst="rect">
            <a:avLst/>
          </a:prstGeom>
        </p:spPr>
      </p:pic>
      <p:sp>
        <p:nvSpPr>
          <p:cNvPr id="8" name="Alcím 2">
            <a:extLst>
              <a:ext uri="{FF2B5EF4-FFF2-40B4-BE49-F238E27FC236}">
                <a16:creationId xmlns:a16="http://schemas.microsoft.com/office/drawing/2014/main" xmlns="" id="{A5D4EF03-90E3-449A-88F8-95563A6FDAE0}"/>
              </a:ext>
            </a:extLst>
          </p:cNvPr>
          <p:cNvSpPr txBox="1">
            <a:spLocks/>
          </p:cNvSpPr>
          <p:nvPr/>
        </p:nvSpPr>
        <p:spPr>
          <a:xfrm>
            <a:off x="3229248" y="6376596"/>
            <a:ext cx="314295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/>
              </a:rPr>
              <a:t>funded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by the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F1B2D0-3A59-4B66-985E-92A995E2B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088564"/>
            <a:ext cx="2743572" cy="7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1444" y="1556792"/>
            <a:ext cx="8229600" cy="5030019"/>
          </a:xfrm>
        </p:spPr>
        <p:txBody>
          <a:bodyPr/>
          <a:lstStyle/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Financing</a:t>
            </a:r>
            <a:r>
              <a:rPr lang="hu-HU" dirty="0"/>
              <a:t>;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Participation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Contracting</a:t>
            </a:r>
            <a:r>
              <a:rPr lang="hu-HU" dirty="0"/>
              <a:t> </a:t>
            </a:r>
            <a:r>
              <a:rPr lang="hu-HU" dirty="0" err="1"/>
              <a:t>Authority</a:t>
            </a:r>
            <a:r>
              <a:rPr lang="hu-HU" dirty="0"/>
              <a:t>: </a:t>
            </a:r>
            <a:r>
              <a:rPr lang="hu-HU" dirty="0" err="1"/>
              <a:t>voluntary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mandatory</a:t>
            </a:r>
            <a:r>
              <a:rPr lang="hu-HU" dirty="0"/>
              <a:t>?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Who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monitor?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hu-HU" dirty="0" err="1"/>
              <a:t>Need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specialised</a:t>
            </a:r>
            <a:r>
              <a:rPr lang="hu-HU" dirty="0"/>
              <a:t> </a:t>
            </a:r>
            <a:r>
              <a:rPr lang="hu-HU" dirty="0" err="1"/>
              <a:t>external</a:t>
            </a:r>
            <a:r>
              <a:rPr lang="hu-HU" dirty="0"/>
              <a:t> </a:t>
            </a:r>
            <a:r>
              <a:rPr lang="hu-HU" dirty="0" err="1"/>
              <a:t>experts</a:t>
            </a:r>
            <a:endParaRPr lang="hu-HU" dirty="0"/>
          </a:p>
          <a:p>
            <a:pPr marL="431800" lvl="1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88900" lvl="1" indent="0">
              <a:buNone/>
            </a:pPr>
            <a:endParaRPr lang="hu-HU" dirty="0">
              <a:solidFill>
                <a:srgbClr val="FFFF00"/>
              </a:solidFill>
            </a:endParaRPr>
          </a:p>
          <a:p>
            <a:pPr marL="88900" lvl="1" indent="0">
              <a:buNone/>
            </a:pPr>
            <a:endParaRPr lang="hu-HU" dirty="0"/>
          </a:p>
          <a:p>
            <a:pPr marL="431800" lvl="1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200" dirty="0" err="1"/>
              <a:t>Challenges</a:t>
            </a:r>
            <a:endParaRPr lang="de-D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AEC3ED-BAB9-4CB5-8F81-D47700A3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1444" y="1556792"/>
            <a:ext cx="8229600" cy="5030019"/>
          </a:xfrm>
        </p:spPr>
        <p:txBody>
          <a:bodyPr/>
          <a:lstStyle/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/>
              <a:t>Financing: donor or other external finances provides </a:t>
            </a:r>
            <a:r>
              <a:rPr lang="en-US" dirty="0" err="1"/>
              <a:t>independecy</a:t>
            </a:r>
            <a:r>
              <a:rPr lang="en-US" dirty="0"/>
              <a:t>;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/>
              <a:t>Participation of the Contracting Authority: voluntary – better cooperation, higher level of trust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/>
              <a:t>Who is the monitor: in Hungary, TI as a monitor worked well;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/>
              <a:t>Need for </a:t>
            </a:r>
            <a:r>
              <a:rPr lang="en-US" dirty="0" err="1"/>
              <a:t>specialised</a:t>
            </a:r>
            <a:r>
              <a:rPr lang="en-US" dirty="0"/>
              <a:t> external experts: open tender, important to have some personal commitment to the cause;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/>
              <a:t>White list.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200" dirty="0" err="1"/>
              <a:t>What</a:t>
            </a:r>
            <a:r>
              <a:rPr lang="hu-HU" sz="3200" dirty="0"/>
              <a:t> </a:t>
            </a:r>
            <a:r>
              <a:rPr lang="hu-HU" sz="3200" dirty="0" err="1"/>
              <a:t>worked</a:t>
            </a:r>
            <a:r>
              <a:rPr lang="hu-HU" sz="3200" dirty="0"/>
              <a:t> </a:t>
            </a:r>
            <a:r>
              <a:rPr lang="hu-HU" sz="3200" dirty="0" err="1"/>
              <a:t>well</a:t>
            </a:r>
            <a:r>
              <a:rPr lang="hu-HU" sz="3200" dirty="0"/>
              <a:t> </a:t>
            </a:r>
            <a:r>
              <a:rPr lang="hu-HU" sz="3200" dirty="0" err="1"/>
              <a:t>so</a:t>
            </a:r>
            <a:r>
              <a:rPr lang="hu-HU" sz="3200" dirty="0"/>
              <a:t> far?</a:t>
            </a:r>
            <a:endParaRPr lang="de-D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6A50AD-AFC5-4710-B630-4DF6936B6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2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1444" y="1556792"/>
            <a:ext cx="8229600" cy="5030019"/>
          </a:xfrm>
        </p:spPr>
        <p:txBody>
          <a:bodyPr/>
          <a:lstStyle/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/>
              <a:t>Participation of the Contracting Authority: </a:t>
            </a:r>
            <a:r>
              <a:rPr lang="hu-HU" dirty="0" err="1"/>
              <a:t>mandatory</a:t>
            </a:r>
            <a:r>
              <a:rPr lang="en-US" dirty="0"/>
              <a:t> – active buy in from Contracting Authority.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/>
              <a:t>Who is the monitor: in Hungary, serious </a:t>
            </a:r>
            <a:r>
              <a:rPr lang="en-US" dirty="0" err="1"/>
              <a:t>challanges</a:t>
            </a:r>
            <a:r>
              <a:rPr lang="en-US" dirty="0"/>
              <a:t> with other </a:t>
            </a:r>
            <a:r>
              <a:rPr lang="en-US" dirty="0" err="1"/>
              <a:t>organisations</a:t>
            </a:r>
            <a:r>
              <a:rPr lang="en-US" dirty="0"/>
              <a:t>;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r>
              <a:rPr lang="en-US" dirty="0"/>
              <a:t>Need for </a:t>
            </a:r>
            <a:r>
              <a:rPr lang="en-US" dirty="0" err="1"/>
              <a:t>specialised</a:t>
            </a:r>
            <a:r>
              <a:rPr lang="en-US" dirty="0"/>
              <a:t> external experts;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200" dirty="0" err="1"/>
              <a:t>Room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Improvement</a:t>
            </a:r>
            <a:endParaRPr lang="de-D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5670ED-8B41-4558-B9B6-CCC6889EB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1581" y="2918898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buNone/>
            </a:pPr>
            <a:r>
              <a:rPr lang="hu-HU" sz="2400" dirty="0" err="1">
                <a:latin typeface="Century Gothic" panose="020B0502020202020204" pitchFamily="34" charset="0"/>
              </a:rPr>
              <a:t>Thank</a:t>
            </a:r>
            <a:r>
              <a:rPr lang="hu-HU" sz="2400" dirty="0">
                <a:latin typeface="Century Gothic" panose="020B0502020202020204" pitchFamily="34" charset="0"/>
              </a:rPr>
              <a:t> </a:t>
            </a:r>
            <a:r>
              <a:rPr lang="hu-HU" sz="2400" dirty="0" err="1">
                <a:latin typeface="Century Gothic" panose="020B0502020202020204" pitchFamily="34" charset="0"/>
              </a:rPr>
              <a:t>you</a:t>
            </a:r>
            <a:r>
              <a:rPr lang="hu-HU" sz="2400" dirty="0">
                <a:latin typeface="Century Gothic" panose="020B0502020202020204" pitchFamily="34" charset="0"/>
              </a:rPr>
              <a:t> </a:t>
            </a:r>
            <a:r>
              <a:rPr lang="hu-HU" sz="2400" dirty="0" err="1">
                <a:latin typeface="Century Gothic" panose="020B0502020202020204" pitchFamily="34" charset="0"/>
              </a:rPr>
              <a:t>for</a:t>
            </a:r>
            <a:r>
              <a:rPr lang="hu-HU" sz="2400" dirty="0">
                <a:latin typeface="Century Gothic" panose="020B0502020202020204" pitchFamily="34" charset="0"/>
              </a:rPr>
              <a:t> </a:t>
            </a:r>
            <a:r>
              <a:rPr lang="hu-HU" sz="2400" dirty="0" err="1">
                <a:latin typeface="Century Gothic" panose="020B0502020202020204" pitchFamily="34" charset="0"/>
              </a:rPr>
              <a:t>your</a:t>
            </a:r>
            <a:r>
              <a:rPr lang="hu-HU" sz="2400" dirty="0">
                <a:latin typeface="Century Gothic" panose="020B0502020202020204" pitchFamily="34" charset="0"/>
              </a:rPr>
              <a:t> </a:t>
            </a:r>
            <a:r>
              <a:rPr lang="hu-HU" sz="2400" dirty="0" err="1">
                <a:latin typeface="Century Gothic" panose="020B0502020202020204" pitchFamily="34" charset="0"/>
              </a:rPr>
              <a:t>attention</a:t>
            </a:r>
            <a:endParaRPr lang="hu-HU" sz="2400" dirty="0">
              <a:latin typeface="Century Gothic" panose="020B0502020202020204" pitchFamily="34" charset="0"/>
            </a:endParaRPr>
          </a:p>
          <a:p>
            <a:pPr marL="0" lvl="1" indent="0" algn="ctr">
              <a:buNone/>
            </a:pPr>
            <a:endParaRPr lang="hu-HU" sz="2400" dirty="0">
              <a:latin typeface="Century Gothic" panose="020B0502020202020204" pitchFamily="34" charset="0"/>
            </a:endParaRPr>
          </a:p>
          <a:p>
            <a:pPr marL="0" lvl="1" indent="0" algn="r">
              <a:buNone/>
            </a:pPr>
            <a:endParaRPr lang="hu-HU" sz="2400" dirty="0">
              <a:latin typeface="Century Gothic" panose="020B0502020202020204" pitchFamily="34" charset="0"/>
            </a:endParaRPr>
          </a:p>
          <a:p>
            <a:pPr marL="0" lvl="1" indent="0">
              <a:buNone/>
            </a:pPr>
            <a:r>
              <a:rPr lang="hu-HU" dirty="0">
                <a:latin typeface="Century Gothic" panose="020B0502020202020204" pitchFamily="34" charset="0"/>
              </a:rPr>
              <a:t>Michaela Rajkova 					</a:t>
            </a:r>
            <a:r>
              <a:rPr lang="en-US" dirty="0">
                <a:latin typeface="Century Gothic" panose="020B0502020202020204" pitchFamily="34" charset="0"/>
              </a:rPr>
              <a:t>Gabriella Nagy </a:t>
            </a:r>
          </a:p>
          <a:p>
            <a:pPr marL="0" lvl="1" indent="0">
              <a:buNone/>
            </a:pPr>
            <a:r>
              <a:rPr lang="en-US" dirty="0">
                <a:latin typeface="Century Gothic" panose="020B0502020202020204" pitchFamily="34" charset="0"/>
              </a:rPr>
              <a:t>Project manager</a:t>
            </a:r>
            <a:r>
              <a:rPr lang="hu-HU" dirty="0">
                <a:latin typeface="Century Gothic" panose="020B0502020202020204" pitchFamily="34" charset="0"/>
              </a:rPr>
              <a:t>			  </a:t>
            </a:r>
            <a:r>
              <a:rPr lang="en-US" dirty="0">
                <a:latin typeface="Century Gothic" panose="020B0502020202020204" pitchFamily="34" charset="0"/>
              </a:rPr>
              <a:t>head of public funds programs </a:t>
            </a:r>
          </a:p>
          <a:p>
            <a:pPr marL="0" lvl="1" indent="0">
              <a:buNone/>
            </a:pPr>
            <a:r>
              <a:rPr lang="hu-HU" dirty="0">
                <a:latin typeface="Century Gothic" panose="020B0502020202020204" pitchFamily="34" charset="0"/>
              </a:rPr>
              <a:t>Transparency International </a:t>
            </a:r>
            <a:r>
              <a:rPr lang="hu-HU" dirty="0" err="1">
                <a:latin typeface="Century Gothic" panose="020B0502020202020204" pitchFamily="34" charset="0"/>
              </a:rPr>
              <a:t>Bulgaria</a:t>
            </a:r>
            <a:r>
              <a:rPr lang="hu-HU" dirty="0">
                <a:latin typeface="Century Gothic" panose="020B0502020202020204" pitchFamily="34" charset="0"/>
              </a:rPr>
              <a:t>    </a:t>
            </a:r>
            <a:r>
              <a:rPr lang="en-US" dirty="0">
                <a:latin typeface="Century Gothic" panose="020B0502020202020204" pitchFamily="34" charset="0"/>
              </a:rPr>
              <a:t>Transparency International Hungary</a:t>
            </a:r>
            <a:endParaRPr lang="hu-HU" dirty="0">
              <a:latin typeface="Century Gothic" panose="020B0502020202020204" pitchFamily="34" charset="0"/>
            </a:endParaRPr>
          </a:p>
          <a:p>
            <a:pPr marL="0" lvl="1" indent="0">
              <a:buNone/>
            </a:pPr>
            <a:r>
              <a:rPr lang="en-US" dirty="0">
                <a:latin typeface="Century Gothic" panose="020B0502020202020204" pitchFamily="34" charset="0"/>
                <a:hlinkClick r:id="rId2"/>
              </a:rPr>
              <a:t>mihaela@transparency.bg</a:t>
            </a:r>
            <a:r>
              <a:rPr lang="en-US" dirty="0">
                <a:latin typeface="Century Gothic" panose="020B0502020202020204" pitchFamily="34" charset="0"/>
              </a:rPr>
              <a:t>  </a:t>
            </a:r>
            <a:r>
              <a:rPr lang="hu-HU" dirty="0">
                <a:latin typeface="Century Gothic" panose="020B0502020202020204" pitchFamily="34" charset="0"/>
              </a:rPr>
              <a:t>	             </a:t>
            </a:r>
            <a:r>
              <a:rPr lang="en-US" dirty="0">
                <a:latin typeface="Century Gothic" panose="020B0502020202020204" pitchFamily="34" charset="0"/>
                <a:hlinkClick r:id="rId3"/>
              </a:rPr>
              <a:t>gabriella.nagy@transparency.hu</a:t>
            </a:r>
            <a:r>
              <a:rPr lang="hu-HU" dirty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  <a:p>
            <a:pPr marL="0" lvl="1" indent="0">
              <a:buNone/>
            </a:pPr>
            <a:r>
              <a:rPr lang="en-US" dirty="0">
                <a:latin typeface="Century Gothic" panose="020B0502020202020204" pitchFamily="34" charset="0"/>
                <a:hlinkClick r:id="rId4"/>
              </a:rPr>
              <a:t>http://integrity.transparency.bg 			</a:t>
            </a:r>
            <a:r>
              <a:rPr lang="hu-HU" dirty="0">
                <a:latin typeface="Century Gothic" panose="020B0502020202020204" pitchFamily="34" charset="0"/>
                <a:hlinkClick r:id="rId4"/>
              </a:rPr>
              <a:t>http://transparency.hu/</a:t>
            </a:r>
            <a:r>
              <a:rPr lang="hu-H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215516" y="6309320"/>
            <a:ext cx="314295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entury Gothic"/>
              </a:rPr>
              <a:t>f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unded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by the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35B117-6F70-462D-97AC-C9878385A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548680"/>
            <a:ext cx="2520280" cy="696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ECF852-D04D-4149-9482-D6CAAEC16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68" y="6021288"/>
            <a:ext cx="2743572" cy="7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412776"/>
            <a:ext cx="8381404" cy="46085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dirty="0"/>
              <a:t>- </a:t>
            </a:r>
            <a:r>
              <a:rPr lang="en-US" dirty="0"/>
              <a:t>IP in the form of one trilateral contract;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hu-HU" dirty="0"/>
              <a:t>- </a:t>
            </a:r>
            <a:r>
              <a:rPr lang="en-US" dirty="0"/>
              <a:t>joining of tenderers: mandatory </a:t>
            </a:r>
            <a:r>
              <a:rPr lang="en-US" i="1" dirty="0"/>
              <a:t>or</a:t>
            </a:r>
            <a:r>
              <a:rPr lang="en-US" dirty="0"/>
              <a:t> voluntary?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hu-HU" dirty="0"/>
              <a:t>- </a:t>
            </a:r>
            <a:r>
              <a:rPr lang="en-US" dirty="0"/>
              <a:t>financing: contracting authority (CA), owner of CA (</a:t>
            </a:r>
            <a:r>
              <a:rPr lang="en-US" dirty="0" err="1"/>
              <a:t>f.e</a:t>
            </a:r>
            <a:r>
              <a:rPr lang="en-US" dirty="0"/>
              <a:t>. local government in case of a municipality-owned company), donor 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Hungarian specificities in implementing Integrity Pacts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8CCF25-858A-4D5B-AF3D-E381420D0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9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lvl="0" algn="ctr">
              <a:spcBef>
                <a:spcPts val="638"/>
              </a:spcBef>
            </a:pPr>
            <a:r>
              <a:rPr lang="en-US" sz="3800" dirty="0">
                <a:latin typeface="Calibri" pitchFamily="18"/>
              </a:rPr>
              <a:t>The beginnings of Integrity Pact Projects in Hungary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en-US" sz="2600" dirty="0"/>
              <a:t>2009. „road show” – presentations, interactive games in major Hungarian cities</a:t>
            </a:r>
          </a:p>
          <a:p>
            <a:pPr lvl="1"/>
            <a:r>
              <a:rPr lang="en-US" dirty="0"/>
              <a:t>international experiences;</a:t>
            </a:r>
          </a:p>
          <a:p>
            <a:pPr lvl="1"/>
            <a:r>
              <a:rPr lang="en-US" dirty="0"/>
              <a:t>articulating doubts &lt;—&gt; </a:t>
            </a:r>
          </a:p>
          <a:p>
            <a:pPr marL="457200" lvl="1" indent="0">
              <a:buNone/>
            </a:pPr>
            <a:r>
              <a:rPr lang="en-US" dirty="0"/>
              <a:t>	advantages</a:t>
            </a:r>
          </a:p>
          <a:p>
            <a:endParaRPr lang="en-US" sz="2800" dirty="0"/>
          </a:p>
          <a:p>
            <a:r>
              <a:rPr lang="en-US" sz="2600" dirty="0"/>
              <a:t>2010. the first integrity pacts with </a:t>
            </a:r>
          </a:p>
          <a:p>
            <a:pPr marL="0" indent="0">
              <a:buNone/>
            </a:pPr>
            <a:r>
              <a:rPr lang="en-US" sz="2600" dirty="0"/>
              <a:t>Central Bank of Hungary on </a:t>
            </a:r>
          </a:p>
          <a:p>
            <a:pPr marL="0" indent="0">
              <a:buNone/>
            </a:pPr>
            <a:r>
              <a:rPr lang="en-US" sz="2600" dirty="0"/>
              <a:t>procuring taxi services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C:\Users\Macska\Documents\TI\képek\debrec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20888"/>
            <a:ext cx="1368152" cy="1094521"/>
          </a:xfrm>
          <a:prstGeom prst="rect">
            <a:avLst/>
          </a:prstGeom>
          <a:noFill/>
        </p:spPr>
      </p:pic>
      <p:pic>
        <p:nvPicPr>
          <p:cNvPr id="8" name="Picture 3" descr="C:\Users\Macska\Documents\TI\képek\Pé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80928"/>
            <a:ext cx="1584176" cy="1051992"/>
          </a:xfrm>
          <a:prstGeom prst="rect">
            <a:avLst/>
          </a:prstGeom>
          <a:noFill/>
        </p:spPr>
      </p:pic>
      <p:pic>
        <p:nvPicPr>
          <p:cNvPr id="9" name="Picture 4" descr="C:\Users\Macska\Documents\TI\képek\szeged_dom_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419782"/>
            <a:ext cx="1363216" cy="908243"/>
          </a:xfrm>
          <a:prstGeom prst="rect">
            <a:avLst/>
          </a:prstGeom>
          <a:noFill/>
        </p:spPr>
      </p:pic>
      <p:pic>
        <p:nvPicPr>
          <p:cNvPr id="10" name="Picture 5" descr="C:\Users\Macska\Documents\TI\képek\front-page-sargataxi-dunaujvar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7716" y="4493985"/>
            <a:ext cx="2281436" cy="1140718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AB81285-2B8A-4E0E-990B-DEBF38963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412776"/>
            <a:ext cx="8381404" cy="4608512"/>
          </a:xfrm>
        </p:spPr>
        <p:txBody>
          <a:bodyPr>
            <a:normAutofit/>
          </a:bodyPr>
          <a:lstStyle/>
          <a:p>
            <a:pPr lvl="0">
              <a:spcBef>
                <a:spcPts val="638"/>
              </a:spcBef>
              <a:buFont typeface="Arial" pitchFamily="32"/>
              <a:buChar char="•"/>
            </a:pPr>
            <a:endParaRPr lang="hu-HU" dirty="0">
              <a:latin typeface="Calibri" pitchFamily="18"/>
            </a:endParaRPr>
          </a:p>
          <a:p>
            <a:pPr lvl="1"/>
            <a:endParaRPr lang="en-US" dirty="0"/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dirty="0"/>
              <a:t>TI </a:t>
            </a:r>
            <a:r>
              <a:rPr lang="hu-HU" dirty="0" err="1"/>
              <a:t>Hungary’s</a:t>
            </a:r>
            <a:r>
              <a:rPr lang="hu-HU" dirty="0"/>
              <a:t> </a:t>
            </a:r>
            <a:r>
              <a:rPr lang="hu-HU" dirty="0" err="1"/>
              <a:t>Previous</a:t>
            </a:r>
            <a:r>
              <a:rPr lang="hu-HU" dirty="0"/>
              <a:t> </a:t>
            </a:r>
            <a:r>
              <a:rPr lang="hu-HU" dirty="0" err="1"/>
              <a:t>Experiences</a:t>
            </a:r>
            <a:endParaRPr lang="hu-HU" dirty="0"/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38" y="1016270"/>
            <a:ext cx="8675360" cy="5401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031EF5-083D-406E-A0C5-D0230D8C8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50" y="1772816"/>
            <a:ext cx="8229600" cy="482453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I</a:t>
            </a:r>
            <a:r>
              <a:rPr lang="hu-HU" sz="3200" dirty="0"/>
              <a:t>P</a:t>
            </a:r>
            <a:r>
              <a:rPr lang="en-US" sz="3200" dirty="0"/>
              <a:t>s to be implemented within the framework of the European Commission’ pilot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52B523-08D6-4A62-BF94-83A5BE9DB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2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412776"/>
            <a:ext cx="8381404" cy="460851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prices were lower by 30</a:t>
            </a:r>
            <a:r>
              <a:rPr lang="hu-HU" dirty="0"/>
              <a:t>%</a:t>
            </a:r>
            <a:r>
              <a:rPr lang="en-US" dirty="0"/>
              <a:t>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increase</a:t>
            </a:r>
            <a:r>
              <a:rPr lang="hu-HU" dirty="0"/>
              <a:t>d</a:t>
            </a:r>
            <a:r>
              <a:rPr lang="en-US" dirty="0"/>
              <a:t> trust from companies toward the public institutions;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increased competition;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authorities, State-owned companies</a:t>
            </a:r>
            <a:r>
              <a:rPr lang="hu-HU" dirty="0"/>
              <a:t>:</a:t>
            </a:r>
            <a:r>
              <a:rPr lang="en-US" dirty="0"/>
              <a:t> good PR value</a:t>
            </a:r>
            <a:r>
              <a:rPr lang="hu-HU" dirty="0"/>
              <a:t>, PR </a:t>
            </a:r>
            <a:r>
              <a:rPr lang="hu-HU" dirty="0" err="1"/>
              <a:t>possibility</a:t>
            </a:r>
            <a:r>
              <a:rPr lang="en-US" dirty="0"/>
              <a:t>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building trust and good cooperation with monitor, good experiences =&gt; usually more IPs later</a:t>
            </a:r>
          </a:p>
          <a:p>
            <a:pPr lvl="1"/>
            <a:endParaRPr lang="en-US" dirty="0"/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Lessons from Hungarian experience with 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6B57D9-90AB-4C37-9A09-DC867DE1B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1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1444" y="1556792"/>
            <a:ext cx="8229600" cy="5030019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dirty="0"/>
              <a:t>IP in the form of one trilateral contract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Independent financing of the monitoring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IP voluntary for bidders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altLang="fr-FR" dirty="0"/>
              <a:t>Incentive for accession to the IP – a White List and dissemination of its information. </a:t>
            </a:r>
          </a:p>
          <a:p>
            <a:pPr marL="431800" lvl="1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200" dirty="0"/>
              <a:t>Bulgaria</a:t>
            </a:r>
            <a:r>
              <a:rPr lang="en-US" sz="3200" dirty="0"/>
              <a:t>n specificities in implementing Integrity Pacts</a:t>
            </a:r>
            <a:endParaRPr lang="de-D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425E60-AECF-4E9B-8EB6-54B94DC58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1444" y="1556792"/>
            <a:ext cx="8229600" cy="5030019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bg-BG" altLang="bg-B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2000:</a:t>
            </a:r>
            <a:r>
              <a:rPr lang="bg-BG" altLang="bg-BG" dirty="0">
                <a:solidFill>
                  <a:srgbClr val="000000"/>
                </a:solidFill>
              </a:rPr>
              <a:t> </a:t>
            </a:r>
            <a:r>
              <a:rPr lang="en-US" altLang="bg-BG" dirty="0">
                <a:solidFill>
                  <a:srgbClr val="000000"/>
                </a:solidFill>
              </a:rPr>
              <a:t>Independent monitoring of the privatization of the National Telecommunication Company </a:t>
            </a:r>
            <a:r>
              <a:rPr lang="bg-BG" altLang="bg-B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US" altLang="bg-B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no IP</a:t>
            </a:r>
            <a:endParaRPr lang="en-US" altLang="fr-FR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spcAft>
                <a:spcPts val="1200"/>
              </a:spcAft>
            </a:pPr>
            <a:r>
              <a:rPr lang="bg-BG" altLang="bg-B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2005:</a:t>
            </a:r>
            <a:r>
              <a:rPr lang="bg-BG" altLang="bg-BG" dirty="0">
                <a:solidFill>
                  <a:srgbClr val="000000"/>
                </a:solidFill>
              </a:rPr>
              <a:t> </a:t>
            </a:r>
            <a:r>
              <a:rPr lang="en-US" altLang="bg-BG" dirty="0">
                <a:solidFill>
                  <a:srgbClr val="000000"/>
                </a:solidFill>
              </a:rPr>
              <a:t>Independent monitoring of the construction of </a:t>
            </a:r>
            <a:r>
              <a:rPr lang="en-US" altLang="bg-BG" dirty="0" err="1">
                <a:solidFill>
                  <a:srgbClr val="000000"/>
                </a:solidFill>
              </a:rPr>
              <a:t>Trakia</a:t>
            </a:r>
            <a:r>
              <a:rPr lang="en-US" altLang="bg-BG" dirty="0">
                <a:solidFill>
                  <a:srgbClr val="000000"/>
                </a:solidFill>
              </a:rPr>
              <a:t> Highway</a:t>
            </a:r>
            <a:r>
              <a:rPr lang="en-US" altLang="fr-FR" dirty="0">
                <a:solidFill>
                  <a:schemeClr val="tx1"/>
                </a:solidFill>
              </a:rPr>
              <a:t> </a:t>
            </a:r>
            <a:r>
              <a:rPr lang="bg-BG" altLang="fr-FR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US" altLang="fr-FR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IP signed by the CA</a:t>
            </a:r>
          </a:p>
          <a:p>
            <a:pPr lvl="1">
              <a:spcAft>
                <a:spcPts val="1200"/>
              </a:spcAft>
            </a:pPr>
            <a:r>
              <a:rPr lang="bg-BG" altLang="bg-B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2010:</a:t>
            </a:r>
            <a:r>
              <a:rPr lang="bg-BG" altLang="bg-BG" dirty="0">
                <a:solidFill>
                  <a:srgbClr val="000000"/>
                </a:solidFill>
              </a:rPr>
              <a:t> </a:t>
            </a:r>
            <a:r>
              <a:rPr lang="en-US" altLang="bg-BG" dirty="0">
                <a:solidFill>
                  <a:srgbClr val="000000"/>
                </a:solidFill>
              </a:rPr>
              <a:t>Independent monitoring of tender procedures of the Ministry of Health, Ministry of Labor and Social policy and the Road Infrastructure monitoring</a:t>
            </a:r>
            <a:r>
              <a:rPr lang="en-US" altLang="bg-BG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– IPs signed by both CAs and successful contractors</a:t>
            </a:r>
            <a:endParaRPr lang="en-US" altLang="fr-FR" dirty="0">
              <a:solidFill>
                <a:schemeClr val="tx1"/>
              </a:solidFill>
            </a:endParaRPr>
          </a:p>
          <a:p>
            <a:pPr marL="88900" lvl="1" indent="0">
              <a:buNone/>
            </a:pPr>
            <a:endParaRPr lang="hu-HU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200" dirty="0"/>
              <a:t>TI </a:t>
            </a:r>
            <a:r>
              <a:rPr lang="en-US" sz="3200" dirty="0"/>
              <a:t>Bulgaria’s</a:t>
            </a:r>
            <a:r>
              <a:rPr lang="hu-HU" sz="3200" dirty="0"/>
              <a:t> Previous Experiences</a:t>
            </a:r>
            <a:endParaRPr lang="de-D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4228B6-1329-4F35-A2A9-6F0DA86ED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1444" y="1556792"/>
            <a:ext cx="8229600" cy="5030019"/>
          </a:xfrm>
        </p:spPr>
        <p:txBody>
          <a:bodyPr/>
          <a:lstStyle/>
          <a:p>
            <a:pPr marL="88900" lvl="1" indent="0">
              <a:buNone/>
            </a:pPr>
            <a:r>
              <a:rPr lang="en-US" dirty="0"/>
              <a:t>DESIGN AND BUILD OF STRUMA MOTORWAY LOT 3.1 ZHELEZNITSA TUNNEL</a:t>
            </a:r>
          </a:p>
          <a:p>
            <a:pPr marL="88900" lvl="1" indent="0">
              <a:buNone/>
            </a:pPr>
            <a:r>
              <a:rPr lang="en-US" dirty="0"/>
              <a:t>/</a:t>
            </a:r>
            <a:r>
              <a:rPr lang="en-US" dirty="0" err="1"/>
              <a:t>conract</a:t>
            </a:r>
            <a:r>
              <a:rPr lang="en-US" dirty="0"/>
              <a:t> value </a:t>
            </a:r>
            <a:r>
              <a:rPr lang="bg-BG" dirty="0"/>
              <a:t>~</a:t>
            </a:r>
            <a:r>
              <a:rPr lang="en-US" dirty="0"/>
              <a:t> 128 MEUR/</a:t>
            </a:r>
            <a:endParaRPr lang="hu-HU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I</a:t>
            </a:r>
            <a:r>
              <a:rPr lang="hu-HU" sz="3200" dirty="0"/>
              <a:t>P</a:t>
            </a:r>
            <a:r>
              <a:rPr lang="en-US" sz="3200" dirty="0"/>
              <a:t> to be implemented within the framework of the European Commission’ pilot project</a:t>
            </a:r>
            <a:endParaRPr lang="de-D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5F462D-1CB7-4F56-A5D0-B82135BD4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74432"/>
            <a:ext cx="2520280" cy="6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465</Words>
  <Application>Microsoft Office PowerPoint</Application>
  <PresentationFormat>Diavetítés a képernyőre (4:3 oldalarány)</PresentationFormat>
  <Paragraphs>76</Paragraphs>
  <Slides>13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Calibri</vt:lpstr>
      <vt:lpstr>Century Gothic</vt:lpstr>
      <vt:lpstr>Palatino Linotype</vt:lpstr>
      <vt:lpstr>Office-téma</vt:lpstr>
      <vt:lpstr>PowerPoint bemutató</vt:lpstr>
      <vt:lpstr>Hungarian specificities in implementing Integrity Pacts</vt:lpstr>
      <vt:lpstr>The beginnings of Integrity Pact Projects in Hungary</vt:lpstr>
      <vt:lpstr>TI Hungary’s Previous Experiences</vt:lpstr>
      <vt:lpstr>IPs to be implemented within the framework of the European Commission’ pilot project</vt:lpstr>
      <vt:lpstr>Lessons from Hungarian experience with IP</vt:lpstr>
      <vt:lpstr>Bulgarian specificities in implementing Integrity Pacts</vt:lpstr>
      <vt:lpstr>TI Bulgaria’s Previous Experiences</vt:lpstr>
      <vt:lpstr>IP to be implemented within the framework of the European Commission’ pilot project</vt:lpstr>
      <vt:lpstr>Challenges</vt:lpstr>
      <vt:lpstr>What worked well so far?</vt:lpstr>
      <vt:lpstr>Room for Improvement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Mucsi Gyula</dc:creator>
  <cp:lastModifiedBy>Nagy Gabriella</cp:lastModifiedBy>
  <cp:revision>578</cp:revision>
  <cp:lastPrinted>2016-09-22T08:26:46Z</cp:lastPrinted>
  <dcterms:created xsi:type="dcterms:W3CDTF">2015-04-29T10:56:49Z</dcterms:created>
  <dcterms:modified xsi:type="dcterms:W3CDTF">2017-12-14T07:36:48Z</dcterms:modified>
</cp:coreProperties>
</file>