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drawings/drawing6.xml" ContentType="application/vnd.openxmlformats-officedocument.drawingml.chartshapes+xml"/>
  <Override PartName="/ppt/charts/chart9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7.xml" ContentType="application/vnd.openxmlformats-officedocument.drawingml.chartshapes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9" r:id="rId3"/>
    <p:sldId id="295" r:id="rId4"/>
    <p:sldId id="296" r:id="rId5"/>
    <p:sldId id="292" r:id="rId6"/>
    <p:sldId id="293" r:id="rId7"/>
    <p:sldId id="294" r:id="rId8"/>
    <p:sldId id="298" r:id="rId9"/>
    <p:sldId id="287" r:id="rId10"/>
    <p:sldId id="288" r:id="rId11"/>
    <p:sldId id="289" r:id="rId12"/>
    <p:sldId id="299" r:id="rId13"/>
    <p:sldId id="300" r:id="rId14"/>
    <p:sldId id="301" r:id="rId15"/>
    <p:sldId id="291" r:id="rId16"/>
    <p:sldId id="30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9" autoAdjust="0"/>
    <p:restoredTop sz="94660"/>
  </p:normalViewPr>
  <p:slideViewPr>
    <p:cSldViewPr snapToGrid="0">
      <p:cViewPr>
        <p:scale>
          <a:sx n="68" d="100"/>
          <a:sy n="68" d="100"/>
        </p:scale>
        <p:origin x="580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.alvarado-pachon\Documents\EBA_submission_april\figures_and_tables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lina%20Mungiu%20Pippidi\Downloads\Infrastrucutre%20in%20Romania%20(1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.dadasov\Desktop\crime,%20law,%20social%20change\mean%20CC%20values%20for%20diff%20categories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s.alvarado-pachon\Dropbox\Hertie%20Work\crime,%20law,%20social%20change\graphs_paper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.alvarado-pachon\Dropbox\Hertie%20Work\crime,%20law,%20social%20change\graphs_paper.xls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C:\Users\Alina%20Mungiu%20Pippidi\Desktop\Dropbox\Book%20editing\EBA_submission\figures_and_tables.xlsx" TargetMode="External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s.alvarado-pachon\Documents\Data\dic_model\graphs1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a.mungiu-pippidi\Dropbox\Book%20editing\alina%20work%20folder\Copy%20of%20wb_coc1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s.alvarado-pachon\Documents\Data\dic_model\graphs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ina%20MP\Desktop\DFID%20Countries%20JI%20Change%20(1)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59040996498813"/>
          <c:y val="8.1444983365529328E-2"/>
          <c:w val="0.84619870568127054"/>
          <c:h val="0.619235007161771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'\Users\s.alvarado-pachon\Dropbox\Book editing\Edited pieces for Alina and Michael to review\Finals\Tables &amp; Figures\[figures.xlsx]Figure 1.1'!$L$2</c:f>
              <c:strCache>
                <c:ptCount val="1"/>
                <c:pt idx="0">
                  <c:v>Frequency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860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D75-4BC2-B53E-8572DF4759EF}"/>
              </c:ext>
            </c:extLst>
          </c:dPt>
          <c:dPt>
            <c:idx val="1"/>
            <c:invertIfNegative val="0"/>
            <c:bubble3D val="0"/>
            <c:spPr>
              <a:solidFill>
                <a:srgbClr val="9D0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D75-4BC2-B53E-8572DF4759EF}"/>
              </c:ext>
            </c:extLst>
          </c:dPt>
          <c:dPt>
            <c:idx val="2"/>
            <c:invertIfNegative val="0"/>
            <c:bubble3D val="0"/>
            <c:spPr>
              <a:solidFill>
                <a:srgbClr val="CA000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D75-4BC2-B53E-8572DF4759EF}"/>
              </c:ext>
            </c:extLst>
          </c:dPt>
          <c:dPt>
            <c:idx val="3"/>
            <c:invertIfNegative val="0"/>
            <c:bubble3D val="0"/>
            <c:spPr>
              <a:solidFill>
                <a:srgbClr val="FF7C3B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D75-4BC2-B53E-8572DF4759E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D75-4BC2-B53E-8572DF4759EF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D75-4BC2-B53E-8572DF4759EF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D75-4BC2-B53E-8572DF4759EF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D75-4BC2-B53E-8572DF4759EF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BD75-4BC2-B53E-8572DF4759EF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BD75-4BC2-B53E-8572DF4759EF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BD75-4BC2-B53E-8572DF4759EF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BD75-4BC2-B53E-8572DF4759EF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BD75-4BC2-B53E-8572DF4759EF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BD75-4BC2-B53E-8572DF4759EF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BD75-4BC2-B53E-8572DF4759EF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Fig.1!$Y$8:$Y$22</c:f>
              <c:strCache>
                <c:ptCount val="15"/>
                <c:pt idx="0">
                  <c:v>2.2</c:v>
                </c:pt>
                <c:pt idx="1">
                  <c:v>2.7</c:v>
                </c:pt>
                <c:pt idx="2">
                  <c:v>3.3</c:v>
                </c:pt>
                <c:pt idx="3">
                  <c:v>3.8</c:v>
                </c:pt>
                <c:pt idx="4">
                  <c:v>4.3</c:v>
                </c:pt>
                <c:pt idx="5">
                  <c:v>4.9</c:v>
                </c:pt>
                <c:pt idx="6">
                  <c:v>5.4</c:v>
                </c:pt>
                <c:pt idx="7">
                  <c:v>5.9</c:v>
                </c:pt>
                <c:pt idx="8">
                  <c:v>6.4</c:v>
                </c:pt>
                <c:pt idx="9">
                  <c:v>7.0</c:v>
                </c:pt>
                <c:pt idx="10">
                  <c:v>7.5</c:v>
                </c:pt>
                <c:pt idx="11">
                  <c:v>8.0</c:v>
                </c:pt>
                <c:pt idx="12">
                  <c:v>8.6</c:v>
                </c:pt>
                <c:pt idx="13">
                  <c:v>9.1</c:v>
                </c:pt>
                <c:pt idx="14">
                  <c:v>Higher</c:v>
                </c:pt>
              </c:strCache>
            </c:strRef>
          </c:cat>
          <c:val>
            <c:numRef>
              <c:f>'\Users\s.alvarado-pachon\Dropbox\Book editing\Edited pieces for Alina and Michael to review\Finals\Tables &amp; Figures\[figures.xlsx]Figure 1.1'!$L$3:$L$17</c:f>
              <c:numCache>
                <c:formatCode>General</c:formatCode>
                <c:ptCount val="15"/>
                <c:pt idx="0">
                  <c:v>1</c:v>
                </c:pt>
                <c:pt idx="1">
                  <c:v>3</c:v>
                </c:pt>
                <c:pt idx="2">
                  <c:v>16</c:v>
                </c:pt>
                <c:pt idx="3">
                  <c:v>13</c:v>
                </c:pt>
                <c:pt idx="4">
                  <c:v>29</c:v>
                </c:pt>
                <c:pt idx="5">
                  <c:v>34</c:v>
                </c:pt>
                <c:pt idx="6">
                  <c:v>23</c:v>
                </c:pt>
                <c:pt idx="7">
                  <c:v>14</c:v>
                </c:pt>
                <c:pt idx="8">
                  <c:v>13</c:v>
                </c:pt>
                <c:pt idx="9">
                  <c:v>15</c:v>
                </c:pt>
                <c:pt idx="10">
                  <c:v>11</c:v>
                </c:pt>
                <c:pt idx="11">
                  <c:v>16</c:v>
                </c:pt>
                <c:pt idx="12">
                  <c:v>5</c:v>
                </c:pt>
                <c:pt idx="13">
                  <c:v>7</c:v>
                </c:pt>
                <c:pt idx="1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BD75-4BC2-B53E-8572DF4759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27"/>
        <c:axId val="63267200"/>
        <c:axId val="63269120"/>
      </c:barChart>
      <c:catAx>
        <c:axId val="63267200"/>
        <c:scaling>
          <c:orientation val="minMax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Control of Corruption</a:t>
                </a:r>
                <a:br>
                  <a:rPr lang="en-US"/>
                </a:br>
                <a:r>
                  <a:rPr lang="en-US"/>
                  <a:t>(Values from 1 to 10)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#,##0.00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63269120"/>
        <c:crosses val="autoZero"/>
        <c:auto val="0"/>
        <c:lblAlgn val="ctr"/>
        <c:lblOffset val="100"/>
        <c:noMultiLvlLbl val="0"/>
      </c:catAx>
      <c:valAx>
        <c:axId val="63269120"/>
        <c:scaling>
          <c:orientation val="minMax"/>
          <c:max val="3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Frequency</a:t>
                </a:r>
              </a:p>
            </c:rich>
          </c:tx>
          <c:layout>
            <c:manualLayout>
              <c:xMode val="edge"/>
              <c:yMode val="edge"/>
              <c:x val="2.9684601113172546E-2"/>
              <c:y val="0.3366298864404137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63267200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022994169419066"/>
          <c:y val="1.7873107726853198E-2"/>
          <c:w val="0.7746325665335837"/>
          <c:h val="0.83309898762654899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'Infrastructure 1'!$A$27</c:f>
              <c:strCache>
                <c:ptCount val="1"/>
                <c:pt idx="0">
                  <c:v>Romania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c:spPr>
          <c:invertIfNegative val="0"/>
          <c:cat>
            <c:numRef>
              <c:f>'Infrastructure 1'!$M$3:$T$3</c:f>
              <c:numCache>
                <c:formatCode>General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'Infrastructure 1'!$M$27:$T$27</c:f>
              <c:numCache>
                <c:formatCode>General</c:formatCode>
                <c:ptCount val="8"/>
                <c:pt idx="0">
                  <c:v>2.2999999999999998</c:v>
                </c:pt>
                <c:pt idx="1">
                  <c:v>2.8</c:v>
                </c:pt>
                <c:pt idx="2">
                  <c:v>3.3</c:v>
                </c:pt>
                <c:pt idx="3">
                  <c:v>3.2</c:v>
                </c:pt>
                <c:pt idx="4">
                  <c:v>2.7</c:v>
                </c:pt>
                <c:pt idx="5">
                  <c:v>3</c:v>
                </c:pt>
                <c:pt idx="6">
                  <c:v>2.6</c:v>
                </c:pt>
                <c:pt idx="7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9F-49E4-8C52-0ED2FAD289D0}"/>
            </c:ext>
          </c:extLst>
        </c:ser>
        <c:ser>
          <c:idx val="3"/>
          <c:order val="1"/>
          <c:tx>
            <c:strRef>
              <c:f>'Infrastructure 1'!$A$31</c:f>
              <c:strCache>
                <c:ptCount val="1"/>
                <c:pt idx="0">
                  <c:v>EU28 Average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50800">
              <a:noFill/>
              <a:prstDash val="solid"/>
            </a:ln>
          </c:spPr>
          <c:invertIfNegative val="0"/>
          <c:cat>
            <c:numRef>
              <c:f>'Infrastructure 1'!$M$3:$T$3</c:f>
              <c:numCache>
                <c:formatCode>General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'Infrastructure 1'!$M$31:$T$31</c:f>
              <c:numCache>
                <c:formatCode>0.00</c:formatCode>
                <c:ptCount val="8"/>
                <c:pt idx="0">
                  <c:v>1.0999999999999956</c:v>
                </c:pt>
                <c:pt idx="1">
                  <c:v>1.1148148148148149</c:v>
                </c:pt>
                <c:pt idx="2">
                  <c:v>1.1407407407407442</c:v>
                </c:pt>
                <c:pt idx="3">
                  <c:v>1.1481481481481481</c:v>
                </c:pt>
                <c:pt idx="4">
                  <c:v>1.0407407407407407</c:v>
                </c:pt>
                <c:pt idx="5">
                  <c:v>1</c:v>
                </c:pt>
                <c:pt idx="6">
                  <c:v>0.87037037037037224</c:v>
                </c:pt>
                <c:pt idx="7">
                  <c:v>0.83333333333333315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9F-49E4-8C52-0ED2FAD289D0}"/>
            </c:ext>
          </c:extLst>
        </c:ser>
        <c:ser>
          <c:idx val="1"/>
          <c:order val="2"/>
          <c:tx>
            <c:strRef>
              <c:f>'Infrastructure 1'!$A$6</c:f>
              <c:strCache>
                <c:ptCount val="1"/>
                <c:pt idx="0">
                  <c:v>Bulgaria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</c:spPr>
          <c:invertIfNegative val="0"/>
          <c:cat>
            <c:numRef>
              <c:f>'Infrastructure 1'!$M$3:$T$3</c:f>
              <c:numCache>
                <c:formatCode>General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'Infrastructure 1'!$M$6:$T$6</c:f>
              <c:numCache>
                <c:formatCode>General</c:formatCode>
                <c:ptCount val="8"/>
                <c:pt idx="0">
                  <c:v>1.5</c:v>
                </c:pt>
                <c:pt idx="1">
                  <c:v>1.8</c:v>
                </c:pt>
                <c:pt idx="2">
                  <c:v>0.70000000000000062</c:v>
                </c:pt>
                <c:pt idx="3">
                  <c:v>0.4</c:v>
                </c:pt>
                <c:pt idx="4">
                  <c:v>1.1000000000000001</c:v>
                </c:pt>
                <c:pt idx="5">
                  <c:v>1.1000000000000001</c:v>
                </c:pt>
                <c:pt idx="6">
                  <c:v>1.2</c:v>
                </c:pt>
                <c:pt idx="7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9F-49E4-8C52-0ED2FAD289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164160"/>
        <c:axId val="91427584"/>
      </c:barChart>
      <c:lineChart>
        <c:grouping val="standard"/>
        <c:varyColors val="0"/>
        <c:ser>
          <c:idx val="0"/>
          <c:order val="3"/>
          <c:tx>
            <c:strRef>
              <c:f>'Infrastructure 1'!$W$25</c:f>
              <c:strCache>
                <c:ptCount val="1"/>
                <c:pt idx="0">
                  <c:v>Romania</c:v>
                </c:pt>
              </c:strCache>
            </c:strRef>
          </c:tx>
          <c:spPr>
            <a:ln>
              <a:solidFill>
                <a:schemeClr val="bg1">
                  <a:lumMod val="50000"/>
                </a:schemeClr>
              </a:solidFill>
              <a:prstDash val="sysDash"/>
            </a:ln>
          </c:spPr>
          <c:marker>
            <c:symbol val="none"/>
          </c:marker>
          <c:val>
            <c:numRef>
              <c:f>'Infrastructure 1'!$X$25:$AE$25</c:f>
              <c:numCache>
                <c:formatCode>0.00</c:formatCode>
                <c:ptCount val="8"/>
                <c:pt idx="0">
                  <c:v>2.5561355988033632</c:v>
                </c:pt>
                <c:pt idx="1">
                  <c:v>2.366834017799226</c:v>
                </c:pt>
                <c:pt idx="2">
                  <c:v>2.3054497261533977</c:v>
                </c:pt>
                <c:pt idx="3">
                  <c:v>2.3719479758389195</c:v>
                </c:pt>
                <c:pt idx="4">
                  <c:v>2.3618952448275872</c:v>
                </c:pt>
                <c:pt idx="5">
                  <c:v>2.3481216247422676</c:v>
                </c:pt>
                <c:pt idx="6">
                  <c:v>2.8269746427083402</c:v>
                </c:pt>
                <c:pt idx="7">
                  <c:v>3.4480385343283579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09F-49E4-8C52-0ED2FAD289D0}"/>
            </c:ext>
          </c:extLst>
        </c:ser>
        <c:ser>
          <c:idx val="4"/>
          <c:order val="4"/>
          <c:tx>
            <c:strRef>
              <c:f>'Infrastructure 1'!$W$6</c:f>
              <c:strCache>
                <c:ptCount val="1"/>
                <c:pt idx="0">
                  <c:v>Bulgaria</c:v>
                </c:pt>
              </c:strCache>
            </c:strRef>
          </c:tx>
          <c:spPr>
            <a:ln>
              <a:solidFill>
                <a:schemeClr val="accent2"/>
              </a:solidFill>
              <a:prstDash val="sysDash"/>
            </a:ln>
          </c:spPr>
          <c:marker>
            <c:symbol val="none"/>
          </c:marker>
          <c:val>
            <c:numRef>
              <c:f>'Infrastructure 1'!$X$6:$AE$6</c:f>
              <c:numCache>
                <c:formatCode>0.00</c:formatCode>
                <c:ptCount val="8"/>
                <c:pt idx="0">
                  <c:v>2.7510937227104852</c:v>
                </c:pt>
                <c:pt idx="1">
                  <c:v>2.7332778631165793</c:v>
                </c:pt>
                <c:pt idx="2">
                  <c:v>2.5499277552274684</c:v>
                </c:pt>
                <c:pt idx="3">
                  <c:v>2.765484076616926</c:v>
                </c:pt>
                <c:pt idx="4">
                  <c:v>3.0692691432432357</c:v>
                </c:pt>
                <c:pt idx="5">
                  <c:v>3.0504555518672198</c:v>
                </c:pt>
                <c:pt idx="6">
                  <c:v>3.2543766487804993</c:v>
                </c:pt>
                <c:pt idx="7">
                  <c:v>3.5445762716417994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09F-49E4-8C52-0ED2FAD289D0}"/>
            </c:ext>
          </c:extLst>
        </c:ser>
        <c:ser>
          <c:idx val="5"/>
          <c:order val="5"/>
          <c:tx>
            <c:strRef>
              <c:f>'Infrastructure 1'!$W$31</c:f>
              <c:strCache>
                <c:ptCount val="1"/>
                <c:pt idx="0">
                  <c:v>EU28 Average</c:v>
                </c:pt>
              </c:strCache>
            </c:strRef>
          </c:tx>
          <c:spPr>
            <a:ln>
              <a:solidFill>
                <a:schemeClr val="tx2"/>
              </a:solidFill>
              <a:prstDash val="sysDash"/>
            </a:ln>
          </c:spPr>
          <c:marker>
            <c:symbol val="none"/>
          </c:marker>
          <c:val>
            <c:numRef>
              <c:f>'Infrastructure 1'!$X$31:$AE$31</c:f>
              <c:numCache>
                <c:formatCode>0.00</c:formatCode>
                <c:ptCount val="8"/>
                <c:pt idx="0">
                  <c:v>4.8533225245990224</c:v>
                </c:pt>
                <c:pt idx="1">
                  <c:v>4.8252836398728061</c:v>
                </c:pt>
                <c:pt idx="2">
                  <c:v>4.7771231871880504</c:v>
                </c:pt>
                <c:pt idx="3">
                  <c:v>4.9689849246704645</c:v>
                </c:pt>
                <c:pt idx="4">
                  <c:v>5.161955260630525</c:v>
                </c:pt>
                <c:pt idx="5">
                  <c:v>5.2038608124583474</c:v>
                </c:pt>
                <c:pt idx="6">
                  <c:v>5.2721912247373597</c:v>
                </c:pt>
                <c:pt idx="7">
                  <c:v>5.2761907880590124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09F-49E4-8C52-0ED2FAD289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1431680"/>
        <c:axId val="91429504"/>
      </c:lineChart>
      <c:catAx>
        <c:axId val="83164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91427584"/>
        <c:crosses val="autoZero"/>
        <c:auto val="1"/>
        <c:lblAlgn val="ctr"/>
        <c:lblOffset val="100"/>
        <c:noMultiLvlLbl val="0"/>
      </c:catAx>
      <c:valAx>
        <c:axId val="91427584"/>
        <c:scaling>
          <c:orientation val="minMax"/>
          <c:max val="3.5"/>
          <c:min val="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ES"/>
                  <a:t>Investment in overall inland infrastructure</a:t>
                </a:r>
              </a:p>
              <a:p>
                <a:pPr>
                  <a:defRPr/>
                </a:pPr>
                <a:r>
                  <a:rPr lang="es-ES" b="0"/>
                  <a:t>(columns,</a:t>
                </a:r>
                <a:r>
                  <a:rPr lang="es-ES" b="0" baseline="0"/>
                  <a:t> </a:t>
                </a:r>
                <a:r>
                  <a:rPr lang="es-ES" b="0"/>
                  <a:t>% of GDP)</a:t>
                </a:r>
              </a:p>
            </c:rich>
          </c:tx>
          <c:layout>
            <c:manualLayout>
              <c:xMode val="edge"/>
              <c:yMode val="edge"/>
              <c:x val="1.2558869701726804E-2"/>
              <c:y val="0.1695556805399325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noFill/>
          </a:ln>
        </c:spPr>
        <c:crossAx val="83164160"/>
        <c:crosses val="autoZero"/>
        <c:crossBetween val="between"/>
        <c:majorUnit val="0.5"/>
      </c:valAx>
      <c:valAx>
        <c:axId val="91429504"/>
        <c:scaling>
          <c:orientation val="minMax"/>
          <c:max val="7"/>
          <c:min val="1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ES"/>
                  <a:t>Quality of overall infrastructure </a:t>
                </a:r>
              </a:p>
              <a:p>
                <a:pPr>
                  <a:defRPr/>
                </a:pPr>
                <a:r>
                  <a:rPr lang="es-ES" b="0"/>
                  <a:t>(dotted lines, 1-7 best)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noFill/>
          </a:ln>
        </c:spPr>
        <c:crossAx val="91431680"/>
        <c:crosses val="max"/>
        <c:crossBetween val="between"/>
      </c:valAx>
      <c:catAx>
        <c:axId val="91431680"/>
        <c:scaling>
          <c:orientation val="minMax"/>
        </c:scaling>
        <c:delete val="1"/>
        <c:axPos val="b"/>
        <c:majorTickMark val="out"/>
        <c:minorTickMark val="none"/>
        <c:tickLblPos val="none"/>
        <c:crossAx val="91429504"/>
        <c:crosses val="autoZero"/>
        <c:auto val="1"/>
        <c:lblAlgn val="ctr"/>
        <c:lblOffset val="100"/>
        <c:noMultiLvlLbl val="0"/>
      </c:catAx>
    </c:plotArea>
    <c:legend>
      <c:legendPos val="b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200">
          <a:latin typeface="Helvetica"/>
          <a:cs typeface="Helvetica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Tabelle1!$C$3:$G$3</c:f>
              <c:strCache>
                <c:ptCount val="5"/>
                <c:pt idx="0">
                  <c:v>non-RoL</c:v>
                </c:pt>
                <c:pt idx="1">
                  <c:v>RoL</c:v>
                </c:pt>
                <c:pt idx="2">
                  <c:v>not free</c:v>
                </c:pt>
                <c:pt idx="3">
                  <c:v>partly free</c:v>
                </c:pt>
                <c:pt idx="4">
                  <c:v>free</c:v>
                </c:pt>
              </c:strCache>
            </c:strRef>
          </c:cat>
          <c:val>
            <c:numRef>
              <c:f>Tabelle1!$C$4:$G$4</c:f>
              <c:numCache>
                <c:formatCode>0.000</c:formatCode>
                <c:ptCount val="5"/>
                <c:pt idx="0">
                  <c:v>-4.6757100000000003E-2</c:v>
                </c:pt>
                <c:pt idx="1">
                  <c:v>3.2767700000000018E-2</c:v>
                </c:pt>
                <c:pt idx="2">
                  <c:v>-9.9695700000000248E-2</c:v>
                </c:pt>
                <c:pt idx="3">
                  <c:v>1.5502700000000024E-2</c:v>
                </c:pt>
                <c:pt idx="4">
                  <c:v>1.2689199999999999E-2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8C-4DBF-9D6C-DEF595BF89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9629824"/>
        <c:axId val="69631360"/>
      </c:barChart>
      <c:catAx>
        <c:axId val="696298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+mj-lt"/>
              </a:defRPr>
            </a:pPr>
            <a:endParaRPr lang="en-US"/>
          </a:p>
        </c:txPr>
        <c:crossAx val="69631360"/>
        <c:crosses val="autoZero"/>
        <c:auto val="1"/>
        <c:lblAlgn val="ctr"/>
        <c:lblOffset val="100"/>
        <c:noMultiLvlLbl val="0"/>
      </c:catAx>
      <c:valAx>
        <c:axId val="69631360"/>
        <c:scaling>
          <c:orientation val="minMax"/>
          <c:max val="4.0000000000000063E-2"/>
          <c:min val="-0.10500000000000002"/>
        </c:scaling>
        <c:delete val="0"/>
        <c:axPos val="l"/>
        <c:majorGridlines/>
        <c:numFmt formatCode="0.000" sourceLinked="1"/>
        <c:majorTickMark val="out"/>
        <c:minorTickMark val="none"/>
        <c:tickLblPos val="nextTo"/>
        <c:crossAx val="696298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974115670886066E-2"/>
          <c:y val="2.4254626001306307E-2"/>
          <c:w val="0.89633434890299191"/>
          <c:h val="0.80647109111361082"/>
        </c:manualLayout>
      </c:layout>
      <c:scatterChart>
        <c:scatterStyle val="lineMarker"/>
        <c:varyColors val="0"/>
        <c:ser>
          <c:idx val="0"/>
          <c:order val="0"/>
          <c:tx>
            <c:strRef>
              <c:f>AVPLOT!$D$1</c:f>
              <c:strCache>
                <c:ptCount val="1"/>
                <c:pt idx="0">
                  <c:v>Anti-Corruption Reg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LAO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EC-4076-99CF-F3326F4D6A25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JPN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EC-4076-99CF-F3326F4D6A25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TUR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DEC-4076-99CF-F3326F4D6A25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PLW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EC-4076-99CF-F3326F4D6A25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ZAR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DEC-4076-99CF-F3326F4D6A25}"/>
                </c:ext>
              </c:extLst>
            </c:dLbl>
            <c:dLbl>
              <c:idx val="5"/>
              <c:layout>
                <c:manualLayout>
                  <c:x val="-3.4683761432824221E-2"/>
                  <c:y val="1.821886559946435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URY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DEC-4076-99CF-F3326F4D6A25}"/>
                </c:ext>
              </c:extLst>
            </c:dLbl>
            <c:dLbl>
              <c:idx val="6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TUN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DEC-4076-99CF-F3326F4D6A25}"/>
                </c:ext>
              </c:extLst>
            </c:dLbl>
            <c:dLbl>
              <c:idx val="7"/>
              <c:layout>
                <c:manualLayout>
                  <c:x val="-1.5765346105829168E-3"/>
                  <c:y val="-6.832074599799131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DEU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DEC-4076-99CF-F3326F4D6A25}"/>
                </c:ext>
              </c:extLst>
            </c:dLbl>
            <c:dLbl>
              <c:idx val="8"/>
              <c:layout>
                <c:manualLayout>
                  <c:x val="-3.6307867933620612E-2"/>
                  <c:y val="2.964739407574056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KHM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DEC-4076-99CF-F3326F4D6A25}"/>
                </c:ext>
              </c:extLst>
            </c:dLbl>
            <c:dLbl>
              <c:idx val="9"/>
              <c:layout>
                <c:manualLayout>
                  <c:x val="-1.1035742274080419E-2"/>
                  <c:y val="-1.821886559946435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CZE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DEC-4076-99CF-F3326F4D6A25}"/>
                </c:ext>
              </c:extLst>
            </c:dLbl>
            <c:dLbl>
              <c:idx val="1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ITA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DEC-4076-99CF-F3326F4D6A25}"/>
                </c:ext>
              </c:extLst>
            </c:dLbl>
            <c:dLbl>
              <c:idx val="1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BGD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DEC-4076-99CF-F3326F4D6A25}"/>
                </c:ext>
              </c:extLst>
            </c:dLbl>
            <c:dLbl>
              <c:idx val="12"/>
              <c:layout>
                <c:manualLayout>
                  <c:x val="-1.7341880716412118E-2"/>
                  <c:y val="-1.821886559946435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GIN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DEC-4076-99CF-F3326F4D6A25}"/>
                </c:ext>
              </c:extLst>
            </c:dLbl>
            <c:dLbl>
              <c:idx val="1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UZB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DEC-4076-99CF-F3326F4D6A25}"/>
                </c:ext>
              </c:extLst>
            </c:dLbl>
            <c:dLbl>
              <c:idx val="14"/>
              <c:layout>
                <c:manualLayout>
                  <c:x val="-1.1035742274080476E-2"/>
                  <c:y val="1.138679099966522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TON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DEC-4076-99CF-F3326F4D6A25}"/>
                </c:ext>
              </c:extLst>
            </c:dLbl>
            <c:dLbl>
              <c:idx val="15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COG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DEC-4076-99CF-F3326F4D6A25}"/>
                </c:ext>
              </c:extLst>
            </c:dLbl>
            <c:dLbl>
              <c:idx val="16"/>
              <c:layout>
                <c:manualLayout>
                  <c:x val="-4.7296038317488137E-3"/>
                  <c:y val="2.277358199933042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DOM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DEC-4076-99CF-F3326F4D6A25}"/>
                </c:ext>
              </c:extLst>
            </c:dLbl>
            <c:dLbl>
              <c:idx val="1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VUT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DEC-4076-99CF-F3326F4D6A25}"/>
                </c:ext>
              </c:extLst>
            </c:dLbl>
            <c:dLbl>
              <c:idx val="18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NOR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6DEC-4076-99CF-F3326F4D6A25}"/>
                </c:ext>
              </c:extLst>
            </c:dLbl>
            <c:dLbl>
              <c:idx val="19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MRT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DEC-4076-99CF-F3326F4D6A25}"/>
                </c:ext>
              </c:extLst>
            </c:dLbl>
            <c:dLbl>
              <c:idx val="2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BWA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DEC-4076-99CF-F3326F4D6A25}"/>
                </c:ext>
              </c:extLst>
            </c:dLbl>
            <c:dLbl>
              <c:idx val="2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RUS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6DEC-4076-99CF-F3326F4D6A25}"/>
                </c:ext>
              </c:extLst>
            </c:dLbl>
            <c:dLbl>
              <c:idx val="2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AGO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DEC-4076-99CF-F3326F4D6A25}"/>
                </c:ext>
              </c:extLst>
            </c:dLbl>
            <c:dLbl>
              <c:idx val="2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SLB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6DEC-4076-99CF-F3326F4D6A25}"/>
                </c:ext>
              </c:extLst>
            </c:dLbl>
            <c:dLbl>
              <c:idx val="24"/>
              <c:layout>
                <c:manualLayout>
                  <c:x val="-5.510792236496749E-2"/>
                  <c:y val="1.541367673868352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NER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6DEC-4076-99CF-F3326F4D6A25}"/>
                </c:ext>
              </c:extLst>
            </c:dLbl>
            <c:dLbl>
              <c:idx val="25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LKA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DEC-4076-99CF-F3326F4D6A25}"/>
                </c:ext>
              </c:extLst>
            </c:dLbl>
            <c:dLbl>
              <c:idx val="26"/>
              <c:layout>
                <c:manualLayout>
                  <c:x val="-8.771929824561403E-3"/>
                  <c:y val="-6.568144499179042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MUS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6DEC-4076-99CF-F3326F4D6A25}"/>
                </c:ext>
              </c:extLst>
            </c:dLbl>
            <c:dLbl>
              <c:idx val="27"/>
              <c:layout>
                <c:manualLayout>
                  <c:x val="-1.5694502003039099E-2"/>
                  <c:y val="-2.224583995966024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NAM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6DEC-4076-99CF-F3326F4D6A25}"/>
                </c:ext>
              </c:extLst>
            </c:dLbl>
            <c:dLbl>
              <c:idx val="28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PNG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6DEC-4076-99CF-F3326F4D6A25}"/>
                </c:ext>
              </c:extLst>
            </c:dLbl>
            <c:dLbl>
              <c:idx val="29"/>
              <c:layout>
                <c:manualLayout>
                  <c:x val="-6.4081710180964216E-2"/>
                  <c:y val="1.694814010317675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MOZ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DEC-4076-99CF-F3326F4D6A25}"/>
                </c:ext>
              </c:extLst>
            </c:dLbl>
            <c:dLbl>
              <c:idx val="3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TMP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DEC-4076-99CF-F3326F4D6A25}"/>
                </c:ext>
              </c:extLst>
            </c:dLbl>
            <c:dLbl>
              <c:idx val="31"/>
              <c:layout>
                <c:manualLayout>
                  <c:x val="-4.6537850531841424E-2"/>
                  <c:y val="1.138668011326158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FJI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6DEC-4076-99CF-F3326F4D6A25}"/>
                </c:ext>
              </c:extLst>
            </c:dLbl>
            <c:dLbl>
              <c:idx val="3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TJK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DEC-4076-99CF-F3326F4D6A25}"/>
                </c:ext>
              </c:extLst>
            </c:dLbl>
            <c:dLbl>
              <c:idx val="33"/>
              <c:layout>
                <c:manualLayout>
                  <c:x val="-4.7296038317488753E-3"/>
                  <c:y val="6.832074599799131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SEN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6DEC-4076-99CF-F3326F4D6A25}"/>
                </c:ext>
              </c:extLst>
            </c:dLbl>
            <c:dLbl>
              <c:idx val="34"/>
              <c:layout>
                <c:manualLayout>
                  <c:x val="-6.5789473684210523E-3"/>
                  <c:y val="3.284072249589497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ZWE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6DEC-4076-99CF-F3326F4D6A25}"/>
                </c:ext>
              </c:extLst>
            </c:dLbl>
            <c:dLbl>
              <c:idx val="35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GBR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6DEC-4076-99CF-F3326F4D6A25}"/>
                </c:ext>
              </c:extLst>
            </c:dLbl>
            <c:dLbl>
              <c:idx val="36"/>
              <c:layout>
                <c:manualLayout>
                  <c:x val="1.1883541295305942E-2"/>
                  <c:y val="-1.14285714285714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USA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6DEC-4076-99CF-F3326F4D6A25}"/>
                </c:ext>
              </c:extLst>
            </c:dLbl>
            <c:dLbl>
              <c:idx val="37"/>
              <c:layout>
                <c:manualLayout>
                  <c:x val="-6.5456382096974713E-2"/>
                  <c:y val="-4.290756758853482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MWI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6DEC-4076-99CF-F3326F4D6A25}"/>
                </c:ext>
              </c:extLst>
            </c:dLbl>
            <c:dLbl>
              <c:idx val="39"/>
              <c:layout>
                <c:manualLayout>
                  <c:x val="-6.0436322465039473E-2"/>
                  <c:y val="3.166074240719914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ZMB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6DEC-4076-99CF-F3326F4D6A25}"/>
                </c:ext>
              </c:extLst>
            </c:dLbl>
            <c:dLbl>
              <c:idx val="4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ZAF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6DEC-4076-99CF-F3326F4D6A25}"/>
                </c:ext>
              </c:extLst>
            </c:dLbl>
            <c:dLbl>
              <c:idx val="42"/>
              <c:layout>
                <c:manualLayout>
                  <c:x val="-6.2646947092139804E-2"/>
                  <c:y val="-2.2773877403255687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GMB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6DEC-4076-99CF-F3326F4D6A25}"/>
                </c:ext>
              </c:extLst>
            </c:dLbl>
            <c:dLbl>
              <c:idx val="4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KAZ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6DEC-4076-99CF-F3326F4D6A25}"/>
                </c:ext>
              </c:extLst>
            </c:dLbl>
            <c:dLbl>
              <c:idx val="44"/>
              <c:layout>
                <c:manualLayout>
                  <c:x val="-1.1035742274080534E-2"/>
                  <c:y val="1.594150739953128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BFA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6DEC-4076-99CF-F3326F4D6A25}"/>
                </c:ext>
              </c:extLst>
            </c:dLbl>
            <c:dLbl>
              <c:idx val="45"/>
              <c:layout>
                <c:manualLayout>
                  <c:x val="-7.8826730529145943E-3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MLI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6DEC-4076-99CF-F3326F4D6A25}"/>
                </c:ext>
              </c:extLst>
            </c:dLbl>
            <c:dLbl>
              <c:idx val="46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JOR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6DEC-4076-99CF-F3326F4D6A25}"/>
                </c:ext>
              </c:extLst>
            </c:dLbl>
            <c:dLbl>
              <c:idx val="48"/>
              <c:layout>
                <c:manualLayout>
                  <c:x val="-5.0307362895427483E-2"/>
                  <c:y val="1.366406785358734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BIH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6DEC-4076-99CF-F3326F4D6A25}"/>
                </c:ext>
              </c:extLst>
            </c:dLbl>
            <c:dLbl>
              <c:idx val="50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2E-6DEC-4076-99CF-F3326F4D6A25}"/>
                </c:ext>
              </c:extLst>
            </c:dLbl>
            <c:dLbl>
              <c:idx val="53"/>
              <c:layout>
                <c:manualLayout>
                  <c:x val="-4.7296038317487504E-3"/>
                  <c:y val="4.1751084686679519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FRA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6DEC-4076-99CF-F3326F4D6A25}"/>
                </c:ext>
              </c:extLst>
            </c:dLbl>
            <c:dLbl>
              <c:idx val="5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MDG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6DEC-4076-99CF-F3326F4D6A25}"/>
                </c:ext>
              </c:extLst>
            </c:dLbl>
            <c:dLbl>
              <c:idx val="55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IND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6DEC-4076-99CF-F3326F4D6A25}"/>
                </c:ext>
              </c:extLst>
            </c:dLbl>
            <c:dLbl>
              <c:idx val="56"/>
              <c:layout>
                <c:manualLayout>
                  <c:x val="-3.8109718193120611E-2"/>
                  <c:y val="2.47869878334173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GUY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6DEC-4076-99CF-F3326F4D6A25}"/>
                </c:ext>
              </c:extLst>
            </c:dLbl>
            <c:dLbl>
              <c:idx val="5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GHA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6DEC-4076-99CF-F3326F4D6A25}"/>
                </c:ext>
              </c:extLst>
            </c:dLbl>
            <c:dLbl>
              <c:idx val="59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EST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6DEC-4076-99CF-F3326F4D6A25}"/>
                </c:ext>
              </c:extLst>
            </c:dLbl>
            <c:dLbl>
              <c:idx val="62"/>
              <c:layout>
                <c:manualLayout>
                  <c:x val="-3.7493265644426239E-2"/>
                  <c:y val="1.922552784350235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ARM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6DEC-4076-99CF-F3326F4D6A25}"/>
                </c:ext>
              </c:extLst>
            </c:dLbl>
            <c:dLbl>
              <c:idx val="63"/>
              <c:layout>
                <c:manualLayout>
                  <c:x val="-4.385964912280868E-3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POL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6DEC-4076-99CF-F3326F4D6A25}"/>
                </c:ext>
              </c:extLst>
            </c:dLbl>
            <c:dLbl>
              <c:idx val="64"/>
              <c:layout>
                <c:manualLayout>
                  <c:x val="-1.5765346105829279E-2"/>
                  <c:y val="1.594150739953132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AZE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6DEC-4076-99CF-F3326F4D6A25}"/>
                </c:ext>
              </c:extLst>
            </c:dLbl>
            <c:dLbl>
              <c:idx val="65"/>
              <c:layout>
                <c:manualLayout>
                  <c:x val="-4.7296038317487504E-3"/>
                  <c:y val="-8.3502169373359236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UKR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6DEC-4076-99CF-F3326F4D6A25}"/>
                </c:ext>
              </c:extLst>
            </c:dLbl>
            <c:dLbl>
              <c:idx val="68"/>
              <c:layout>
                <c:manualLayout>
                  <c:x val="-5.4147845006216326E-2"/>
                  <c:y val="1.366406785358727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ARG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6DEC-4076-99CF-F3326F4D6A25}"/>
                </c:ext>
              </c:extLst>
            </c:dLbl>
            <c:dLbl>
              <c:idx val="70"/>
              <c:layout>
                <c:manualLayout>
                  <c:x val="-7.8826730529147088E-3"/>
                  <c:y val="6.832074599799043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KGZ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6DEC-4076-99CF-F3326F4D6A25}"/>
                </c:ext>
              </c:extLst>
            </c:dLbl>
            <c:dLbl>
              <c:idx val="73"/>
              <c:layout>
                <c:manualLayout>
                  <c:x val="-1.2955864069623041E-2"/>
                  <c:y val="3.564588909144979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IDN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6DEC-4076-99CF-F3326F4D6A25}"/>
                </c:ext>
              </c:extLst>
            </c:dLbl>
            <c:dLbl>
              <c:idx val="74"/>
              <c:layout>
                <c:manualLayout>
                  <c:x val="-1.3157894736842111E-2"/>
                  <c:y val="-2.298850574712649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ETH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6DEC-4076-99CF-F3326F4D6A25}"/>
                </c:ext>
              </c:extLst>
            </c:dLbl>
            <c:dLbl>
              <c:idx val="75"/>
              <c:layout>
                <c:manualLayout>
                  <c:x val="-4.7296038317487504E-3"/>
                  <c:y val="-8.3502169373359236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HND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6DEC-4076-99CF-F3326F4D6A25}"/>
                </c:ext>
              </c:extLst>
            </c:dLbl>
            <c:dLbl>
              <c:idx val="76"/>
              <c:layout>
                <c:manualLayout>
                  <c:x val="-7.1010054224505403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MKD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6DEC-4076-99CF-F3326F4D6A25}"/>
                </c:ext>
              </c:extLst>
            </c:dLbl>
            <c:dLbl>
              <c:idx val="78"/>
              <c:layout>
                <c:manualLayout>
                  <c:x val="-5.6886310263848654E-2"/>
                  <c:y val="-2.756293394360188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SLE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6DEC-4076-99CF-F3326F4D6A25}"/>
                </c:ext>
              </c:extLst>
            </c:dLbl>
            <c:dLbl>
              <c:idx val="79"/>
              <c:layout>
                <c:manualLayout>
                  <c:x val="-9.4592076634975007E-3"/>
                  <c:y val="-1.366414919959826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TZA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6DEC-4076-99CF-F3326F4D6A25}"/>
                </c:ext>
              </c:extLst>
            </c:dLbl>
            <c:dLbl>
              <c:idx val="80"/>
              <c:layout>
                <c:manualLayout>
                  <c:x val="-9.4592076634975007E-3"/>
                  <c:y val="-8.3502169373359236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LTU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6DEC-4076-99CF-F3326F4D6A25}"/>
                </c:ext>
              </c:extLst>
            </c:dLbl>
            <c:dLbl>
              <c:idx val="81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42-6DEC-4076-99CF-F3326F4D6A25}"/>
                </c:ext>
              </c:extLst>
            </c:dLbl>
            <c:dLbl>
              <c:idx val="82"/>
              <c:layout>
                <c:manualLayout>
                  <c:x val="-9.4592076634975007E-3"/>
                  <c:y val="-1.594150739953132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SVN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6DEC-4076-99CF-F3326F4D6A25}"/>
                </c:ext>
              </c:extLst>
            </c:dLbl>
            <c:dLbl>
              <c:idx val="83"/>
              <c:layout>
                <c:manualLayout>
                  <c:x val="-6.2576150020721324E-2"/>
                  <c:y val="3.548090971387262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BRA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6DEC-4076-99CF-F3326F4D6A25}"/>
                </c:ext>
              </c:extLst>
            </c:dLbl>
            <c:dLbl>
              <c:idx val="84"/>
              <c:layout>
                <c:manualLayout>
                  <c:x val="-6.0332918911451972E-3"/>
                  <c:y val="-2.47869878334173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UGA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6DEC-4076-99CF-F3326F4D6A25}"/>
                </c:ext>
              </c:extLst>
            </c:dLbl>
            <c:dLbl>
              <c:idx val="85"/>
              <c:layout>
                <c:manualLayout>
                  <c:x val="-1.8231109269236115E-2"/>
                  <c:y val="2.35162846023557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KEN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6-6DEC-4076-99CF-F3326F4D6A25}"/>
                </c:ext>
              </c:extLst>
            </c:dLbl>
            <c:dLbl>
              <c:idx val="86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ALB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7-6DEC-4076-99CF-F3326F4D6A25}"/>
                </c:ext>
              </c:extLst>
            </c:dLbl>
            <c:dLbl>
              <c:idx val="8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LVA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8-6DEC-4076-99CF-F3326F4D6A25}"/>
                </c:ext>
              </c:extLst>
            </c:dLbl>
            <c:dLbl>
              <c:idx val="88"/>
              <c:layout>
                <c:manualLayout>
                  <c:x val="-2.1929824561405138E-3"/>
                  <c:y val="-3.284072249589556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MDA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9-6DEC-4076-99CF-F3326F4D6A25}"/>
                </c:ext>
              </c:extLst>
            </c:dLbl>
            <c:dLbl>
              <c:idx val="89"/>
              <c:layout>
                <c:manualLayout>
                  <c:x val="-1.4188769167012191E-2"/>
                  <c:y val="2.12388968620300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/>
                      <a:t>SRB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A-6DEC-4076-99CF-F3326F4D6A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25400" cap="rnd">
                <a:solidFill>
                  <a:schemeClr val="accent1">
                    <a:lumMod val="50000"/>
                  </a:schemeClr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AVPLOT!$D$2:$D$91</c:f>
              <c:numCache>
                <c:formatCode>General</c:formatCode>
                <c:ptCount val="90"/>
                <c:pt idx="0">
                  <c:v>-2.5294717437890082</c:v>
                </c:pt>
                <c:pt idx="1">
                  <c:v>-2.2086081550195571</c:v>
                </c:pt>
                <c:pt idx="2">
                  <c:v>-2.0266879112340797</c:v>
                </c:pt>
                <c:pt idx="3">
                  <c:v>-1.8920895787134857</c:v>
                </c:pt>
                <c:pt idx="4">
                  <c:v>-1.6103567161442887</c:v>
                </c:pt>
                <c:pt idx="5">
                  <c:v>-1.5534701917393994</c:v>
                </c:pt>
                <c:pt idx="6">
                  <c:v>-1.5103621330186665</c:v>
                </c:pt>
                <c:pt idx="7">
                  <c:v>-1.4316382277407926</c:v>
                </c:pt>
                <c:pt idx="8">
                  <c:v>-1.2333077022071488</c:v>
                </c:pt>
                <c:pt idx="9">
                  <c:v>-1.1122285825818479</c:v>
                </c:pt>
                <c:pt idx="10">
                  <c:v>-1.0133846566190523</c:v>
                </c:pt>
                <c:pt idx="11">
                  <c:v>-0.97394157693449557</c:v>
                </c:pt>
                <c:pt idx="12">
                  <c:v>-0.96188769791804463</c:v>
                </c:pt>
                <c:pt idx="13">
                  <c:v>-0.95795733509090031</c:v>
                </c:pt>
                <c:pt idx="14">
                  <c:v>-0.94499447582992691</c:v>
                </c:pt>
                <c:pt idx="15">
                  <c:v>-0.93244535393772254</c:v>
                </c:pt>
                <c:pt idx="16">
                  <c:v>-0.80916687472627857</c:v>
                </c:pt>
                <c:pt idx="17">
                  <c:v>-0.80289070147290076</c:v>
                </c:pt>
                <c:pt idx="18">
                  <c:v>-0.75547240893817524</c:v>
                </c:pt>
                <c:pt idx="19">
                  <c:v>-0.73865384423678904</c:v>
                </c:pt>
                <c:pt idx="20">
                  <c:v>-0.69995896430406379</c:v>
                </c:pt>
                <c:pt idx="21">
                  <c:v>-0.61778752527596659</c:v>
                </c:pt>
                <c:pt idx="22">
                  <c:v>-0.6146306993795374</c:v>
                </c:pt>
                <c:pt idx="23">
                  <c:v>-0.47513434269136628</c:v>
                </c:pt>
                <c:pt idx="24">
                  <c:v>-0.47385275744921163</c:v>
                </c:pt>
                <c:pt idx="25">
                  <c:v>-0.43098561451010481</c:v>
                </c:pt>
                <c:pt idx="26">
                  <c:v>-0.39278247077405026</c:v>
                </c:pt>
                <c:pt idx="27">
                  <c:v>-0.3887929929564205</c:v>
                </c:pt>
                <c:pt idx="28">
                  <c:v>-0.37031675549432291</c:v>
                </c:pt>
                <c:pt idx="29">
                  <c:v>-0.35144609663463627</c:v>
                </c:pt>
                <c:pt idx="30">
                  <c:v>-0.30585401188618638</c:v>
                </c:pt>
                <c:pt idx="31">
                  <c:v>-0.2772894527309458</c:v>
                </c:pt>
                <c:pt idx="32">
                  <c:v>-0.20429630995119757</c:v>
                </c:pt>
                <c:pt idx="33">
                  <c:v>-0.17873444527355442</c:v>
                </c:pt>
                <c:pt idx="34">
                  <c:v>-0.1521653172370554</c:v>
                </c:pt>
                <c:pt idx="35">
                  <c:v>-0.11204826106829113</c:v>
                </c:pt>
                <c:pt idx="36">
                  <c:v>-4.0278415786370425E-2</c:v>
                </c:pt>
                <c:pt idx="37">
                  <c:v>-2.2848896921563042E-2</c:v>
                </c:pt>
                <c:pt idx="38">
                  <c:v>-3.8997542642715856E-3</c:v>
                </c:pt>
                <c:pt idx="39">
                  <c:v>-1.6846780544894646E-3</c:v>
                </c:pt>
                <c:pt idx="40">
                  <c:v>4.7526369661662071E-2</c:v>
                </c:pt>
                <c:pt idx="41">
                  <c:v>6.0580055344952477E-2</c:v>
                </c:pt>
                <c:pt idx="42">
                  <c:v>7.6697409992527332E-2</c:v>
                </c:pt>
                <c:pt idx="43">
                  <c:v>8.0053272828953165E-2</c:v>
                </c:pt>
                <c:pt idx="44">
                  <c:v>0.11887419966692114</c:v>
                </c:pt>
                <c:pt idx="45">
                  <c:v>0.14822918297152451</c:v>
                </c:pt>
                <c:pt idx="46">
                  <c:v>0.15279252252534031</c:v>
                </c:pt>
                <c:pt idx="47">
                  <c:v>0.1692084343854468</c:v>
                </c:pt>
                <c:pt idx="48">
                  <c:v>0.17104876359773538</c:v>
                </c:pt>
                <c:pt idx="49">
                  <c:v>0.19043663184134488</c:v>
                </c:pt>
                <c:pt idx="50">
                  <c:v>0.24054291811296502</c:v>
                </c:pt>
                <c:pt idx="51">
                  <c:v>0.30187711339260859</c:v>
                </c:pt>
                <c:pt idx="52">
                  <c:v>0.30944197008114088</c:v>
                </c:pt>
                <c:pt idx="53">
                  <c:v>0.30978984380427793</c:v>
                </c:pt>
                <c:pt idx="54">
                  <c:v>0.31374661935417858</c:v>
                </c:pt>
                <c:pt idx="55">
                  <c:v>0.32982355865071683</c:v>
                </c:pt>
                <c:pt idx="56">
                  <c:v>0.33104781352366386</c:v>
                </c:pt>
                <c:pt idx="57">
                  <c:v>0.36056379592880161</c:v>
                </c:pt>
                <c:pt idx="58">
                  <c:v>0.37804962972963091</c:v>
                </c:pt>
                <c:pt idx="59">
                  <c:v>0.38333431673462176</c:v>
                </c:pt>
                <c:pt idx="60">
                  <c:v>0.45604213629023471</c:v>
                </c:pt>
                <c:pt idx="61">
                  <c:v>0.60215651201712161</c:v>
                </c:pt>
                <c:pt idx="62">
                  <c:v>0.61902153220971934</c:v>
                </c:pt>
                <c:pt idx="63">
                  <c:v>0.64927313533704822</c:v>
                </c:pt>
                <c:pt idx="64">
                  <c:v>0.66420300319619496</c:v>
                </c:pt>
                <c:pt idx="65">
                  <c:v>0.67701702434879119</c:v>
                </c:pt>
                <c:pt idx="66">
                  <c:v>0.69572634463907657</c:v>
                </c:pt>
                <c:pt idx="67">
                  <c:v>0.70558219163311253</c:v>
                </c:pt>
                <c:pt idx="68">
                  <c:v>0.72268310423624549</c:v>
                </c:pt>
                <c:pt idx="69">
                  <c:v>0.7507543650259465</c:v>
                </c:pt>
                <c:pt idx="70">
                  <c:v>0.75654888610615834</c:v>
                </c:pt>
                <c:pt idx="71">
                  <c:v>0.77648085652341237</c:v>
                </c:pt>
                <c:pt idx="72">
                  <c:v>0.79306278240320649</c:v>
                </c:pt>
                <c:pt idx="73">
                  <c:v>0.83082683472242569</c:v>
                </c:pt>
                <c:pt idx="74">
                  <c:v>0.8665852138803537</c:v>
                </c:pt>
                <c:pt idx="75">
                  <c:v>0.94671709407084492</c:v>
                </c:pt>
                <c:pt idx="76">
                  <c:v>0.99740890005473359</c:v>
                </c:pt>
                <c:pt idx="77">
                  <c:v>1.0128324715769823</c:v>
                </c:pt>
                <c:pt idx="78">
                  <c:v>1.0227772014633487</c:v>
                </c:pt>
                <c:pt idx="79">
                  <c:v>1.0296085837486624</c:v>
                </c:pt>
                <c:pt idx="80">
                  <c:v>1.0306995530450098</c:v>
                </c:pt>
                <c:pt idx="81">
                  <c:v>1.0503310587183639</c:v>
                </c:pt>
                <c:pt idx="82">
                  <c:v>1.1032422379746194</c:v>
                </c:pt>
                <c:pt idx="83">
                  <c:v>1.1651095480671652</c:v>
                </c:pt>
                <c:pt idx="84">
                  <c:v>1.1865259888911621</c:v>
                </c:pt>
                <c:pt idx="85">
                  <c:v>1.2114647327023285</c:v>
                </c:pt>
                <c:pt idx="86">
                  <c:v>1.260942301600074</c:v>
                </c:pt>
                <c:pt idx="87">
                  <c:v>1.332878419240076</c:v>
                </c:pt>
                <c:pt idx="88">
                  <c:v>1.3578323644635442</c:v>
                </c:pt>
                <c:pt idx="89">
                  <c:v>1.3658048302211734</c:v>
                </c:pt>
              </c:numCache>
            </c:numRef>
          </c:xVal>
          <c:yVal>
            <c:numRef>
              <c:f>AVPLOT!$C$2:$C$91</c:f>
              <c:numCache>
                <c:formatCode>General</c:formatCode>
                <c:ptCount val="90"/>
                <c:pt idx="0">
                  <c:v>-0.4177150798135848</c:v>
                </c:pt>
                <c:pt idx="1">
                  <c:v>1.121544500627413</c:v>
                </c:pt>
                <c:pt idx="2">
                  <c:v>0.13225067757068132</c:v>
                </c:pt>
                <c:pt idx="3">
                  <c:v>-0.3786699427162743</c:v>
                </c:pt>
                <c:pt idx="4">
                  <c:v>0.12049140343205662</c:v>
                </c:pt>
                <c:pt idx="5">
                  <c:v>1.1772263702843444</c:v>
                </c:pt>
                <c:pt idx="6">
                  <c:v>-5.8817099662106513E-2</c:v>
                </c:pt>
                <c:pt idx="7">
                  <c:v>1.2119665857015602</c:v>
                </c:pt>
                <c:pt idx="8">
                  <c:v>-0.46917874238936602</c:v>
                </c:pt>
                <c:pt idx="9">
                  <c:v>-0.16932630040018681</c:v>
                </c:pt>
                <c:pt idx="10">
                  <c:v>-0.46180321066120689</c:v>
                </c:pt>
                <c:pt idx="11">
                  <c:v>-0.20418328103589994</c:v>
                </c:pt>
                <c:pt idx="12">
                  <c:v>0.1411279258739726</c:v>
                </c:pt>
                <c:pt idx="13">
                  <c:v>-0.92007176343514363</c:v>
                </c:pt>
                <c:pt idx="14">
                  <c:v>7.1874835846624574E-2</c:v>
                </c:pt>
                <c:pt idx="15">
                  <c:v>-0.55442623942872604</c:v>
                </c:pt>
                <c:pt idx="16">
                  <c:v>-0.66880388181830863</c:v>
                </c:pt>
                <c:pt idx="17">
                  <c:v>0.8902712042508466</c:v>
                </c:pt>
                <c:pt idx="18">
                  <c:v>1.561999433112222</c:v>
                </c:pt>
                <c:pt idx="19">
                  <c:v>0.30451044041478181</c:v>
                </c:pt>
                <c:pt idx="20">
                  <c:v>1.1531735461058621</c:v>
                </c:pt>
                <c:pt idx="21">
                  <c:v>-1.1234132806768926</c:v>
                </c:pt>
                <c:pt idx="22">
                  <c:v>-0.53030447031484962</c:v>
                </c:pt>
                <c:pt idx="23">
                  <c:v>0.44206728421000641</c:v>
                </c:pt>
                <c:pt idx="24">
                  <c:v>0.77303514652011496</c:v>
                </c:pt>
                <c:pt idx="25">
                  <c:v>-0.23769138486913269</c:v>
                </c:pt>
                <c:pt idx="26">
                  <c:v>0.25270473503278135</c:v>
                </c:pt>
                <c:pt idx="27">
                  <c:v>0.73795073748072026</c:v>
                </c:pt>
                <c:pt idx="28">
                  <c:v>-0.15487768565031446</c:v>
                </c:pt>
                <c:pt idx="29">
                  <c:v>0.6411037068833576</c:v>
                </c:pt>
                <c:pt idx="30">
                  <c:v>-0.53154416289331752</c:v>
                </c:pt>
                <c:pt idx="31">
                  <c:v>-0.35404508160042347</c:v>
                </c:pt>
                <c:pt idx="32">
                  <c:v>-0.6831167772125265</c:v>
                </c:pt>
                <c:pt idx="33">
                  <c:v>0.60473395184004408</c:v>
                </c:pt>
                <c:pt idx="34">
                  <c:v>-0.37374784752404588</c:v>
                </c:pt>
                <c:pt idx="35">
                  <c:v>1.1405408021230781</c:v>
                </c:pt>
                <c:pt idx="36">
                  <c:v>0.80255196808544049</c:v>
                </c:pt>
                <c:pt idx="37">
                  <c:v>0.70257641044528463</c:v>
                </c:pt>
                <c:pt idx="38">
                  <c:v>1.761691046987357E-2</c:v>
                </c:pt>
                <c:pt idx="39">
                  <c:v>0.29858523550462773</c:v>
                </c:pt>
                <c:pt idx="40">
                  <c:v>0.15710357794588417</c:v>
                </c:pt>
                <c:pt idx="41">
                  <c:v>-0.17508226850120559</c:v>
                </c:pt>
                <c:pt idx="42">
                  <c:v>0.41978013084145177</c:v>
                </c:pt>
                <c:pt idx="43">
                  <c:v>-0.91618189769669034</c:v>
                </c:pt>
                <c:pt idx="44">
                  <c:v>0.72217725004607924</c:v>
                </c:pt>
                <c:pt idx="45">
                  <c:v>0.39965631005356222</c:v>
                </c:pt>
                <c:pt idx="46">
                  <c:v>7.4909866929917523E-2</c:v>
                </c:pt>
                <c:pt idx="47">
                  <c:v>0.26912000121103086</c:v>
                </c:pt>
                <c:pt idx="48">
                  <c:v>-0.23811382491489572</c:v>
                </c:pt>
                <c:pt idx="49">
                  <c:v>1.5521256308126841E-2</c:v>
                </c:pt>
                <c:pt idx="50">
                  <c:v>-0.10665816987274639</c:v>
                </c:pt>
                <c:pt idx="51">
                  <c:v>-0.27089666196646139</c:v>
                </c:pt>
                <c:pt idx="52">
                  <c:v>-0.27491666301186446</c:v>
                </c:pt>
                <c:pt idx="53">
                  <c:v>0.94461594141510385</c:v>
                </c:pt>
                <c:pt idx="54">
                  <c:v>0.28691728843046277</c:v>
                </c:pt>
                <c:pt idx="55">
                  <c:v>-4.1383772612237912E-3</c:v>
                </c:pt>
                <c:pt idx="56">
                  <c:v>-0.36850732781974843</c:v>
                </c:pt>
                <c:pt idx="57">
                  <c:v>0.50746050252782349</c:v>
                </c:pt>
                <c:pt idx="58">
                  <c:v>-0.33299560591659882</c:v>
                </c:pt>
                <c:pt idx="59">
                  <c:v>0.65854516672746932</c:v>
                </c:pt>
                <c:pt idx="60">
                  <c:v>-0.22021004469102776</c:v>
                </c:pt>
                <c:pt idx="61">
                  <c:v>-0.41881984488872981</c:v>
                </c:pt>
                <c:pt idx="62">
                  <c:v>-0.46637941002132477</c:v>
                </c:pt>
                <c:pt idx="63">
                  <c:v>0.28379039764852321</c:v>
                </c:pt>
                <c:pt idx="64">
                  <c:v>-1.0720103952460627</c:v>
                </c:pt>
                <c:pt idx="65">
                  <c:v>-0.98520946018157485</c:v>
                </c:pt>
                <c:pt idx="66">
                  <c:v>-0.33570316090928065</c:v>
                </c:pt>
                <c:pt idx="67">
                  <c:v>-0.22055577363959142</c:v>
                </c:pt>
                <c:pt idx="68">
                  <c:v>-0.69423036020147189</c:v>
                </c:pt>
                <c:pt idx="69">
                  <c:v>-0.39770439779843153</c:v>
                </c:pt>
                <c:pt idx="70">
                  <c:v>-0.66038060505567364</c:v>
                </c:pt>
                <c:pt idx="71">
                  <c:v>-0.44237641054077548</c:v>
                </c:pt>
                <c:pt idx="72">
                  <c:v>-0.29243147512639328</c:v>
                </c:pt>
                <c:pt idx="73">
                  <c:v>-0.43294711896753318</c:v>
                </c:pt>
                <c:pt idx="74">
                  <c:v>0.48834771466201188</c:v>
                </c:pt>
                <c:pt idx="75">
                  <c:v>-0.49214740004541735</c:v>
                </c:pt>
                <c:pt idx="76">
                  <c:v>7.6060399484603192E-2</c:v>
                </c:pt>
                <c:pt idx="77">
                  <c:v>-0.34193218015919902</c:v>
                </c:pt>
                <c:pt idx="78">
                  <c:v>0.35852467081309997</c:v>
                </c:pt>
                <c:pt idx="79">
                  <c:v>9.2835821661592641E-2</c:v>
                </c:pt>
                <c:pt idx="80">
                  <c:v>1.7090332448205903E-2</c:v>
                </c:pt>
                <c:pt idx="81">
                  <c:v>-0.23911328046581484</c:v>
                </c:pt>
                <c:pt idx="82">
                  <c:v>0.37014015458960747</c:v>
                </c:pt>
                <c:pt idx="83">
                  <c:v>-5.8663715902884682E-2</c:v>
                </c:pt>
                <c:pt idx="84">
                  <c:v>-6.722945105550833E-2</c:v>
                </c:pt>
                <c:pt idx="85">
                  <c:v>-0.35851871144696246</c:v>
                </c:pt>
                <c:pt idx="86">
                  <c:v>-0.61400736073823758</c:v>
                </c:pt>
                <c:pt idx="87">
                  <c:v>-6.0677296267633678E-2</c:v>
                </c:pt>
                <c:pt idx="88">
                  <c:v>-0.29189298812462777</c:v>
                </c:pt>
                <c:pt idx="89">
                  <c:v>-0.30013272502233868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4C-6DEC-4076-99CF-F3326F4D6A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928960"/>
        <c:axId val="63943424"/>
      </c:scatterChart>
      <c:valAx>
        <c:axId val="63928960"/>
        <c:scaling>
          <c:orientation val="minMax"/>
          <c:max val="1.5"/>
          <c:min val="-2.7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 ( Extent of Anti-Corruption Regulations | X 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3943424"/>
        <c:crossesAt val="-2"/>
        <c:crossBetween val="midCat"/>
      </c:valAx>
      <c:valAx>
        <c:axId val="63943424"/>
        <c:scaling>
          <c:orientation val="minMax"/>
          <c:max val="1.8"/>
          <c:min val="-1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 ( Control of Corruption | X</a:t>
                </a:r>
                <a:r>
                  <a:rPr lang="en-US" baseline="0"/>
                  <a:t> )</a:t>
                </a:r>
                <a:endParaRPr lang="en-US"/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928960"/>
        <c:crossesAt val="-3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POL_FINANCE!$D$1</c:f>
              <c:strCache>
                <c:ptCount val="1"/>
                <c:pt idx="0">
                  <c:v>wgi_coc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9900497512437842E-2"/>
                  <c:y val="2.700316723763129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ADO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92-4A18-B12E-F8677CE953E1}"/>
                </c:ext>
              </c:extLst>
            </c:dLbl>
            <c:dLbl>
              <c:idx val="1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AFG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92-4A18-B12E-F8677CE953E1}"/>
                </c:ext>
              </c:extLst>
            </c:dLbl>
            <c:dLbl>
              <c:idx val="2"/>
              <c:layout>
                <c:manualLayout>
                  <c:x val="-3.9800995024875663E-2"/>
                  <c:y val="1.599542891784636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AGO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92-4A18-B12E-F8677CE953E1}"/>
                </c:ext>
              </c:extLst>
            </c:dLbl>
            <c:dLbl>
              <c:idx val="3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ALB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92-4A18-B12E-F8677CE953E1}"/>
                </c:ext>
              </c:extLst>
            </c:dLbl>
            <c:dLbl>
              <c:idx val="6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ATG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A92-4A18-B12E-F8677CE953E1}"/>
                </c:ext>
              </c:extLst>
            </c:dLbl>
            <c:dLbl>
              <c:idx val="7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AUS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A92-4A18-B12E-F8677CE953E1}"/>
                </c:ext>
              </c:extLst>
            </c:dLbl>
            <c:dLbl>
              <c:idx val="8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AUT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A92-4A18-B12E-F8677CE953E1}"/>
                </c:ext>
              </c:extLst>
            </c:dLbl>
            <c:dLbl>
              <c:idx val="9"/>
              <c:layout>
                <c:manualLayout>
                  <c:x val="-9.9502487562189226E-3"/>
                  <c:y val="1.599542891784626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AZE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A92-4A18-B12E-F8677CE953E1}"/>
                </c:ext>
              </c:extLst>
            </c:dLbl>
            <c:dLbl>
              <c:idx val="10"/>
              <c:layout>
                <c:manualLayout>
                  <c:x val="-6.6334991708126134E-3"/>
                  <c:y val="1.620190034257878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BDI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A92-4A18-B12E-F8677CE953E1}"/>
                </c:ext>
              </c:extLst>
            </c:dLbl>
            <c:dLbl>
              <c:idx val="11"/>
              <c:layout>
                <c:manualLayout>
                  <c:x val="-3.9800995024875663E-2"/>
                  <c:y val="0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BEL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A92-4A18-B12E-F8677CE953E1}"/>
                </c:ext>
              </c:extLst>
            </c:dLbl>
            <c:dLbl>
              <c:idx val="12"/>
              <c:layout>
                <c:manualLayout>
                  <c:x val="-1.658374792703151E-2"/>
                  <c:y val="1.866133373748742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BEN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A92-4A18-B12E-F8677CE953E1}"/>
                </c:ext>
              </c:extLst>
            </c:dLbl>
            <c:dLbl>
              <c:idx val="13"/>
              <c:layout>
                <c:manualLayout>
                  <c:x val="-1.3266998341625221E-2"/>
                  <c:y val="1.8661333737487327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BFA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A92-4A18-B12E-F8677CE953E1}"/>
                </c:ext>
              </c:extLst>
            </c:dLbl>
            <c:dLbl>
              <c:idx val="16"/>
              <c:layout>
                <c:manualLayout>
                  <c:x val="-4.9751243781094526E-3"/>
                  <c:y val="-8.1009501712894366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BHR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A92-4A18-B12E-F8677CE953E1}"/>
                </c:ext>
              </c:extLst>
            </c:dLbl>
            <c:dLbl>
              <c:idx val="17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BHS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A92-4A18-B12E-F8677CE953E1}"/>
                </c:ext>
              </c:extLst>
            </c:dLbl>
            <c:dLbl>
              <c:idx val="18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BIH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A92-4A18-B12E-F8677CE953E1}"/>
                </c:ext>
              </c:extLst>
            </c:dLbl>
            <c:dLbl>
              <c:idx val="20"/>
              <c:layout>
                <c:manualLayout>
                  <c:x val="-6.6334991708126134E-3"/>
                  <c:y val="-2.160253379010504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BLZ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A92-4A18-B12E-F8677CE953E1}"/>
                </c:ext>
              </c:extLst>
            </c:dLbl>
            <c:dLbl>
              <c:idx val="21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BOL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A92-4A18-B12E-F8677CE953E1}"/>
                </c:ext>
              </c:extLst>
            </c:dLbl>
            <c:dLbl>
              <c:idx val="22"/>
              <c:layout>
                <c:manualLayout>
                  <c:x val="-6.6334991708126134E-3"/>
                  <c:y val="-8.1009501712894904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BRA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A92-4A18-B12E-F8677CE953E1}"/>
                </c:ext>
              </c:extLst>
            </c:dLbl>
            <c:dLbl>
              <c:idx val="23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BRB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A92-4A18-B12E-F8677CE953E1}"/>
                </c:ext>
              </c:extLst>
            </c:dLbl>
            <c:dLbl>
              <c:idx val="24"/>
              <c:layout>
                <c:manualLayout>
                  <c:x val="-2.6533996683250589E-2"/>
                  <c:y val="2.160253379010504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BTN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A92-4A18-B12E-F8677CE953E1}"/>
                </c:ext>
              </c:extLst>
            </c:dLbl>
            <c:dLbl>
              <c:idx val="25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BWA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A92-4A18-B12E-F8677CE953E1}"/>
                </c:ext>
              </c:extLst>
            </c:dLbl>
            <c:dLbl>
              <c:idx val="26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CAF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A92-4A18-B12E-F8677CE953E1}"/>
                </c:ext>
              </c:extLst>
            </c:dLbl>
            <c:dLbl>
              <c:idx val="27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CAN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A92-4A18-B12E-F8677CE953E1}"/>
                </c:ext>
              </c:extLst>
            </c:dLbl>
            <c:dLbl>
              <c:idx val="28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CHE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A92-4A18-B12E-F8677CE953E1}"/>
                </c:ext>
              </c:extLst>
            </c:dLbl>
            <c:dLbl>
              <c:idx val="29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CHL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2A92-4A18-B12E-F8677CE953E1}"/>
                </c:ext>
              </c:extLst>
            </c:dLbl>
            <c:dLbl>
              <c:idx val="30"/>
              <c:layout>
                <c:manualLayout>
                  <c:x val="-3.8142620232172464E-2"/>
                  <c:y val="5.3318096392820907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CIV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2A92-4A18-B12E-F8677CE953E1}"/>
                </c:ext>
              </c:extLst>
            </c:dLbl>
            <c:dLbl>
              <c:idx val="31"/>
              <c:layout>
                <c:manualLayout>
                  <c:x val="-4.8092868988391414E-2"/>
                  <c:y val="-9.7748714185351116E-17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CMR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2A92-4A18-B12E-F8677CE953E1}"/>
                </c:ext>
              </c:extLst>
            </c:dLbl>
            <c:dLbl>
              <c:idx val="33"/>
              <c:layout>
                <c:manualLayout>
                  <c:x val="-1.6583747927031631E-2"/>
                  <c:y val="-2.132723855712837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COL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2A92-4A18-B12E-F8677CE953E1}"/>
                </c:ext>
              </c:extLst>
            </c:dLbl>
            <c:dLbl>
              <c:idx val="34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COM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2A92-4A18-B12E-F8677CE953E1}"/>
                </c:ext>
              </c:extLst>
            </c:dLbl>
            <c:dLbl>
              <c:idx val="35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CPV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2A92-4A18-B12E-F8677CE953E1}"/>
                </c:ext>
              </c:extLst>
            </c:dLbl>
            <c:dLbl>
              <c:idx val="36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CRI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2A92-4A18-B12E-F8677CE953E1}"/>
                </c:ext>
              </c:extLst>
            </c:dLbl>
            <c:dLbl>
              <c:idx val="37"/>
              <c:layout>
                <c:manualLayout>
                  <c:x val="-4.4776119402985093E-2"/>
                  <c:y val="-1.620190034257878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CYP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2A92-4A18-B12E-F8677CE953E1}"/>
                </c:ext>
              </c:extLst>
            </c:dLbl>
            <c:dLbl>
              <c:idx val="38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CZE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2A92-4A18-B12E-F8677CE953E1}"/>
                </c:ext>
              </c:extLst>
            </c:dLbl>
            <c:dLbl>
              <c:idx val="39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DEU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2A92-4A18-B12E-F8677CE953E1}"/>
                </c:ext>
              </c:extLst>
            </c:dLbl>
            <c:dLbl>
              <c:idx val="40"/>
              <c:layout>
                <c:manualLayout>
                  <c:x val="-2.321724709784417E-2"/>
                  <c:y val="2.700316723763129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DJI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2A92-4A18-B12E-F8677CE953E1}"/>
                </c:ext>
              </c:extLst>
            </c:dLbl>
            <c:dLbl>
              <c:idx val="41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DMA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2A92-4A18-B12E-F8677CE953E1}"/>
                </c:ext>
              </c:extLst>
            </c:dLbl>
            <c:dLbl>
              <c:idx val="42"/>
              <c:layout>
                <c:manualLayout>
                  <c:x val="-4.4776119402985093E-2"/>
                  <c:y val="-5.4006613543090493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DNK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2A92-4A18-B12E-F8677CE953E1}"/>
                </c:ext>
              </c:extLst>
            </c:dLbl>
            <c:dLbl>
              <c:idx val="43"/>
              <c:layout>
                <c:manualLayout>
                  <c:x val="-1.658374792703152E-3"/>
                  <c:y val="8.1009501712893828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DOM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2A92-4A18-B12E-F8677CE953E1}"/>
                </c:ext>
              </c:extLst>
            </c:dLbl>
            <c:dLbl>
              <c:idx val="44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DZA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2A92-4A18-B12E-F8677CE953E1}"/>
                </c:ext>
              </c:extLst>
            </c:dLbl>
            <c:dLbl>
              <c:idx val="45"/>
              <c:layout>
                <c:manualLayout>
                  <c:x val="-1.658374792703152E-3"/>
                  <c:y val="2.6659048196409491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ECU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2A92-4A18-B12E-F8677CE953E1}"/>
                </c:ext>
              </c:extLst>
            </c:dLbl>
            <c:dLbl>
              <c:idx val="46"/>
              <c:layout>
                <c:manualLayout>
                  <c:x val="-4.9751243781094526E-3"/>
                  <c:y val="2.6659048196409491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EGY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2A92-4A18-B12E-F8677CE953E1}"/>
                </c:ext>
              </c:extLst>
            </c:dLbl>
            <c:dLbl>
              <c:idx val="47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ESP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2A92-4A18-B12E-F8677CE953E1}"/>
                </c:ext>
              </c:extLst>
            </c:dLbl>
            <c:dLbl>
              <c:idx val="48"/>
              <c:layout>
                <c:manualLayout>
                  <c:x val="-2.6533996683250509E-2"/>
                  <c:y val="-2.1602533790105072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EST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2A92-4A18-B12E-F8677CE953E1}"/>
                </c:ext>
              </c:extLst>
            </c:dLbl>
            <c:dLbl>
              <c:idx val="49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ETH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2A92-4A18-B12E-F8677CE953E1}"/>
                </c:ext>
              </c:extLst>
            </c:dLbl>
            <c:dLbl>
              <c:idx val="50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FIN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2A92-4A18-B12E-F8677CE953E1}"/>
                </c:ext>
              </c:extLst>
            </c:dLbl>
            <c:dLbl>
              <c:idx val="52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FRA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2A92-4A18-B12E-F8677CE953E1}"/>
                </c:ext>
              </c:extLst>
            </c:dLbl>
            <c:dLbl>
              <c:idx val="53"/>
              <c:layout>
                <c:manualLayout>
                  <c:x val="-4.9751243781094526E-3"/>
                  <c:y val="-2.6659048196410453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FSM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2A92-4A18-B12E-F8677CE953E1}"/>
                </c:ext>
              </c:extLst>
            </c:dLbl>
            <c:dLbl>
              <c:idx val="54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GAB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2A92-4A18-B12E-F8677CE953E1}"/>
                </c:ext>
              </c:extLst>
            </c:dLbl>
            <c:dLbl>
              <c:idx val="55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GBR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2A92-4A18-B12E-F8677CE953E1}"/>
                </c:ext>
              </c:extLst>
            </c:dLbl>
            <c:dLbl>
              <c:idx val="56"/>
              <c:layout>
                <c:manualLayout>
                  <c:x val="-9.9502487562187943E-3"/>
                  <c:y val="-1.350158361881577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GEO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2A92-4A18-B12E-F8677CE953E1}"/>
                </c:ext>
              </c:extLst>
            </c:dLbl>
            <c:dLbl>
              <c:idx val="59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GMB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2A92-4A18-B12E-F8677CE953E1}"/>
                </c:ext>
              </c:extLst>
            </c:dLbl>
            <c:dLbl>
              <c:idx val="60"/>
              <c:layout>
                <c:manualLayout>
                  <c:x val="-6.6334991708126134E-3"/>
                  <c:y val="7.9977144589230328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GNB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2A92-4A18-B12E-F8677CE953E1}"/>
                </c:ext>
              </c:extLst>
            </c:dLbl>
            <c:dLbl>
              <c:idx val="61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GNQ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2A92-4A18-B12E-F8677CE953E1}"/>
                </c:ext>
              </c:extLst>
            </c:dLbl>
            <c:dLbl>
              <c:idx val="63"/>
              <c:layout>
                <c:manualLayout>
                  <c:x val="-2.6533996683250488E-2"/>
                  <c:y val="-2.430285051386824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GRD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2A92-4A18-B12E-F8677CE953E1}"/>
                </c:ext>
              </c:extLst>
            </c:dLbl>
            <c:dLbl>
              <c:idx val="65"/>
              <c:layout>
                <c:manualLayout>
                  <c:x val="-1.6583747927032132E-3"/>
                  <c:y val="7.9977144589231334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GUY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2A92-4A18-B12E-F8677CE953E1}"/>
                </c:ext>
              </c:extLst>
            </c:dLbl>
            <c:dLbl>
              <c:idx val="67"/>
              <c:layout>
                <c:manualLayout>
                  <c:x val="-2.1558872305140971E-2"/>
                  <c:y val="-2.430285051386815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HRV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2A92-4A18-B12E-F8677CE953E1}"/>
                </c:ext>
              </c:extLst>
            </c:dLbl>
            <c:dLbl>
              <c:idx val="68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HTI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2A92-4A18-B12E-F8677CE953E1}"/>
                </c:ext>
              </c:extLst>
            </c:dLbl>
            <c:dLbl>
              <c:idx val="69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HUN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2A92-4A18-B12E-F8677CE953E1}"/>
                </c:ext>
              </c:extLst>
            </c:dLbl>
            <c:dLbl>
              <c:idx val="70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IDN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2A92-4A18-B12E-F8677CE953E1}"/>
                </c:ext>
              </c:extLst>
            </c:dLbl>
            <c:dLbl>
              <c:idx val="71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IND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2A92-4A18-B12E-F8677CE953E1}"/>
                </c:ext>
              </c:extLst>
            </c:dLbl>
            <c:dLbl>
              <c:idx val="72"/>
              <c:layout>
                <c:manualLayout>
                  <c:x val="-6.6334991708127339E-3"/>
                  <c:y val="-4.9505234713628427E-17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IRL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2A92-4A18-B12E-F8677CE953E1}"/>
                </c:ext>
              </c:extLst>
            </c:dLbl>
            <c:dLbl>
              <c:idx val="74"/>
              <c:layout>
                <c:manualLayout>
                  <c:x val="-3.8142620232172464E-2"/>
                  <c:y val="-2.1602533790105138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IRQ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2A92-4A18-B12E-F8677CE953E1}"/>
                </c:ext>
              </c:extLst>
            </c:dLbl>
            <c:dLbl>
              <c:idx val="75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ISL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2A92-4A18-B12E-F8677CE953E1}"/>
                </c:ext>
              </c:extLst>
            </c:dLbl>
            <c:dLbl>
              <c:idx val="76"/>
              <c:layout>
                <c:manualLayout>
                  <c:x val="-2.9850746268656841E-2"/>
                  <c:y val="-2.160253379010504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ISR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2A92-4A18-B12E-F8677CE953E1}"/>
                </c:ext>
              </c:extLst>
            </c:dLbl>
            <c:dLbl>
              <c:idx val="77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ITA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2A92-4A18-B12E-F8677CE953E1}"/>
                </c:ext>
              </c:extLst>
            </c:dLbl>
            <c:dLbl>
              <c:idx val="78"/>
              <c:layout>
                <c:manualLayout>
                  <c:x val="-3.3167495854063048E-2"/>
                  <c:y val="2.132723855712837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JAM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2A92-4A18-B12E-F8677CE953E1}"/>
                </c:ext>
              </c:extLst>
            </c:dLbl>
            <c:dLbl>
              <c:idx val="79"/>
              <c:layout>
                <c:manualLayout>
                  <c:x val="-6.6334991708126134E-3"/>
                  <c:y val="0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JOR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2A92-4A18-B12E-F8677CE953E1}"/>
                </c:ext>
              </c:extLst>
            </c:dLbl>
            <c:dLbl>
              <c:idx val="80"/>
              <c:layout>
                <c:manualLayout>
                  <c:x val="-4.1459369817578771E-2"/>
                  <c:y val="-1.620190034257878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JPN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2A92-4A18-B12E-F8677CE953E1}"/>
                </c:ext>
              </c:extLst>
            </c:dLbl>
            <c:dLbl>
              <c:idx val="81"/>
              <c:layout>
                <c:manualLayout>
                  <c:x val="-6.6334991708126134E-3"/>
                  <c:y val="-1.3329524098205245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KAZ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2A92-4A18-B12E-F8677CE953E1}"/>
                </c:ext>
              </c:extLst>
            </c:dLbl>
            <c:dLbl>
              <c:idx val="82"/>
              <c:layout>
                <c:manualLayout>
                  <c:x val="-1.4925373134328481E-2"/>
                  <c:y val="2.3993143376769412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KEN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2A92-4A18-B12E-F8677CE953E1}"/>
                </c:ext>
              </c:extLst>
            </c:dLbl>
            <c:dLbl>
              <c:idx val="83"/>
              <c:layout>
                <c:manualLayout>
                  <c:x val="-2.6533996683250453E-2"/>
                  <c:y val="-2.6659048196410459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KGZ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6-2A92-4A18-B12E-F8677CE953E1}"/>
                </c:ext>
              </c:extLst>
            </c:dLbl>
            <c:dLbl>
              <c:idx val="84"/>
              <c:layout>
                <c:manualLayout>
                  <c:x val="-4.9751243781094495E-2"/>
                  <c:y val="-8.100992031463564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KHM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7-2A92-4A18-B12E-F8677CE953E1}"/>
                </c:ext>
              </c:extLst>
            </c:dLbl>
            <c:dLbl>
              <c:idx val="85"/>
              <c:layout>
                <c:manualLayout>
                  <c:x val="-1.3266998341625221E-2"/>
                  <c:y val="-1.599542891784626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KIR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8-2A92-4A18-B12E-F8677CE953E1}"/>
                </c:ext>
              </c:extLst>
            </c:dLbl>
            <c:dLbl>
              <c:idx val="86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KOR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9-2A92-4A18-B12E-F8677CE953E1}"/>
                </c:ext>
              </c:extLst>
            </c:dLbl>
            <c:dLbl>
              <c:idx val="87"/>
              <c:layout>
                <c:manualLayout>
                  <c:x val="-2.3217247097844146E-2"/>
                  <c:y val="2.132723855712837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LBN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A-2A92-4A18-B12E-F8677CE953E1}"/>
                </c:ext>
              </c:extLst>
            </c:dLbl>
            <c:dLbl>
              <c:idx val="89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LBY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B-2A92-4A18-B12E-F8677CE953E1}"/>
                </c:ext>
              </c:extLst>
            </c:dLbl>
            <c:dLbl>
              <c:idx val="90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LIE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C-2A92-4A18-B12E-F8677CE953E1}"/>
                </c:ext>
              </c:extLst>
            </c:dLbl>
            <c:dLbl>
              <c:idx val="91"/>
              <c:layout>
                <c:manualLayout>
                  <c:x val="-6.6334991708126446E-3"/>
                  <c:y val="-1.066361927856428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LKA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D-2A92-4A18-B12E-F8677CE953E1}"/>
                </c:ext>
              </c:extLst>
            </c:dLbl>
            <c:dLbl>
              <c:idx val="92"/>
              <c:layout>
                <c:manualLayout>
                  <c:x val="-8.291873963515748E-3"/>
                  <c:y val="0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LSO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E-2A92-4A18-B12E-F8677CE953E1}"/>
                </c:ext>
              </c:extLst>
            </c:dLbl>
            <c:dLbl>
              <c:idx val="93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LTU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F-2A92-4A18-B12E-F8677CE953E1}"/>
                </c:ext>
              </c:extLst>
            </c:dLbl>
            <c:dLbl>
              <c:idx val="94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LUX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0-2A92-4A18-B12E-F8677CE953E1}"/>
                </c:ext>
              </c:extLst>
            </c:dLbl>
            <c:dLbl>
              <c:idx val="95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LVA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1-2A92-4A18-B12E-F8677CE953E1}"/>
                </c:ext>
              </c:extLst>
            </c:dLbl>
            <c:dLbl>
              <c:idx val="97"/>
              <c:layout>
                <c:manualLayout>
                  <c:x val="-3.3167495854063019E-3"/>
                  <c:y val="-5.3318096392821921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MDA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2-2A92-4A18-B12E-F8677CE953E1}"/>
                </c:ext>
              </c:extLst>
            </c:dLbl>
            <c:dLbl>
              <c:idx val="98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MDG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3-2A92-4A18-B12E-F8677CE953E1}"/>
                </c:ext>
              </c:extLst>
            </c:dLbl>
            <c:dLbl>
              <c:idx val="99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MDV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4-2A92-4A18-B12E-F8677CE953E1}"/>
                </c:ext>
              </c:extLst>
            </c:dLbl>
            <c:dLbl>
              <c:idx val="101"/>
              <c:layout>
                <c:manualLayout>
                  <c:x val="-1.3266998341625221E-2"/>
                  <c:y val="1.599542891784626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MHL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5-2A92-4A18-B12E-F8677CE953E1}"/>
                </c:ext>
              </c:extLst>
            </c:dLbl>
            <c:dLbl>
              <c:idx val="102"/>
              <c:layout>
                <c:manualLayout>
                  <c:x val="-2.9850746268656841E-2"/>
                  <c:y val="-2.430285051386815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MKD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6-2A92-4A18-B12E-F8677CE953E1}"/>
                </c:ext>
              </c:extLst>
            </c:dLbl>
            <c:dLbl>
              <c:idx val="104"/>
              <c:layout>
                <c:manualLayout>
                  <c:x val="-1.8242122719734619E-2"/>
                  <c:y val="-2.160253379010504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MLT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7-2A92-4A18-B12E-F8677CE953E1}"/>
                </c:ext>
              </c:extLst>
            </c:dLbl>
            <c:dLbl>
              <c:idx val="106"/>
              <c:layout>
                <c:manualLayout>
                  <c:x val="-3.3167495854063145E-2"/>
                  <c:y val="-1.890221706634189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MNE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8-2A92-4A18-B12E-F8677CE953E1}"/>
                </c:ext>
              </c:extLst>
            </c:dLbl>
            <c:dLbl>
              <c:idx val="108"/>
              <c:layout>
                <c:manualLayout>
                  <c:x val="-1.4925373134328361E-2"/>
                  <c:y val="-2.132723855712837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MOZ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9-2A92-4A18-B12E-F8677CE953E1}"/>
                </c:ext>
              </c:extLst>
            </c:dLbl>
            <c:dLbl>
              <c:idx val="109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MRT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A-2A92-4A18-B12E-F8677CE953E1}"/>
                </c:ext>
              </c:extLst>
            </c:dLbl>
            <c:dLbl>
              <c:idx val="110"/>
              <c:layout>
                <c:manualLayout>
                  <c:x val="-1.1608623548922071E-2"/>
                  <c:y val="-1.890221706634189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MUS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B-2A92-4A18-B12E-F8677CE953E1}"/>
                </c:ext>
              </c:extLst>
            </c:dLbl>
            <c:dLbl>
              <c:idx val="111"/>
              <c:layout>
                <c:manualLayout>
                  <c:x val="-4.9751243781094526E-3"/>
                  <c:y val="0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MWI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C-2A92-4A18-B12E-F8677CE953E1}"/>
                </c:ext>
              </c:extLst>
            </c:dLbl>
            <c:dLbl>
              <c:idx val="112"/>
              <c:layout>
                <c:manualLayout>
                  <c:x val="-8.291873963515748E-3"/>
                  <c:y val="1.080126689505251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MYS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D-2A92-4A18-B12E-F8677CE953E1}"/>
                </c:ext>
              </c:extLst>
            </c:dLbl>
            <c:dLbl>
              <c:idx val="113"/>
              <c:layout>
                <c:manualLayout>
                  <c:x val="-1.8242122719734678E-2"/>
                  <c:y val="-2.700316723763135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NAM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E-2A92-4A18-B12E-F8677CE953E1}"/>
                </c:ext>
              </c:extLst>
            </c:dLbl>
            <c:dLbl>
              <c:idx val="114"/>
              <c:layout>
                <c:manualLayout>
                  <c:x val="-3.150912106135989E-2"/>
                  <c:y val="-2.1327238557128442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NER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F-2A92-4A18-B12E-F8677CE953E1}"/>
                </c:ext>
              </c:extLst>
            </c:dLbl>
            <c:dLbl>
              <c:idx val="116"/>
              <c:layout>
                <c:manualLayout>
                  <c:x val="-8.291873963515748E-3"/>
                  <c:y val="-1.33295240982053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NIC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0-2A92-4A18-B12E-F8677CE953E1}"/>
                </c:ext>
              </c:extLst>
            </c:dLbl>
            <c:dLbl>
              <c:idx val="117"/>
              <c:layout>
                <c:manualLayout>
                  <c:x val="-8.291873963515748E-3"/>
                  <c:y val="-1.620190034257878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NLD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1-2A92-4A18-B12E-F8677CE953E1}"/>
                </c:ext>
              </c:extLst>
            </c:dLbl>
            <c:dLbl>
              <c:idx val="118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NOR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2-2A92-4A18-B12E-F8677CE953E1}"/>
                </c:ext>
              </c:extLst>
            </c:dLbl>
            <c:dLbl>
              <c:idx val="120"/>
              <c:layout>
                <c:manualLayout>
                  <c:x val="-3.150912106135989E-2"/>
                  <c:y val="-2.430285051386815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NRU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3-2A92-4A18-B12E-F8677CE953E1}"/>
                </c:ext>
              </c:extLst>
            </c:dLbl>
            <c:dLbl>
              <c:idx val="121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NZL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4-2A92-4A18-B12E-F8677CE953E1}"/>
                </c:ext>
              </c:extLst>
            </c:dLbl>
            <c:dLbl>
              <c:idx val="123"/>
              <c:layout>
                <c:manualLayout>
                  <c:x val="-6.6334991708126134E-3"/>
                  <c:y val="-1.599542891784626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PAN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5-2A92-4A18-B12E-F8677CE953E1}"/>
                </c:ext>
              </c:extLst>
            </c:dLbl>
            <c:dLbl>
              <c:idx val="124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PER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6-2A92-4A18-B12E-F8677CE953E1}"/>
                </c:ext>
              </c:extLst>
            </c:dLbl>
            <c:dLbl>
              <c:idx val="126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PLW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7-2A92-4A18-B12E-F8677CE953E1}"/>
                </c:ext>
              </c:extLst>
            </c:dLbl>
            <c:dLbl>
              <c:idx val="127"/>
              <c:layout>
                <c:manualLayout>
                  <c:x val="-3.3167495854063626E-3"/>
                  <c:y val="5.3318096392820907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PNG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8-2A92-4A18-B12E-F8677CE953E1}"/>
                </c:ext>
              </c:extLst>
            </c:dLbl>
            <c:dLbl>
              <c:idx val="128"/>
              <c:layout>
                <c:manualLayout>
                  <c:x val="-2.9850746268656841E-2"/>
                  <c:y val="1.890221706634189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POL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9-2A92-4A18-B12E-F8677CE953E1}"/>
                </c:ext>
              </c:extLst>
            </c:dLbl>
            <c:dLbl>
              <c:idx val="129"/>
              <c:layout>
                <c:manualLayout>
                  <c:x val="-2.8192371475953468E-2"/>
                  <c:y val="-1.890221706634189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PRT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A-2A92-4A18-B12E-F8677CE953E1}"/>
                </c:ext>
              </c:extLst>
            </c:dLbl>
            <c:dLbl>
              <c:idx val="130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PRY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B-2A92-4A18-B12E-F8677CE953E1}"/>
                </c:ext>
              </c:extLst>
            </c:dLbl>
            <c:dLbl>
              <c:idx val="131"/>
              <c:layout>
                <c:manualLayout>
                  <c:x val="-3.3167495854063019E-3"/>
                  <c:y val="-5.3318096392820907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ROM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C-2A92-4A18-B12E-F8677CE953E1}"/>
                </c:ext>
              </c:extLst>
            </c:dLbl>
            <c:dLbl>
              <c:idx val="132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RUS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D-2A92-4A18-B12E-F8677CE953E1}"/>
                </c:ext>
              </c:extLst>
            </c:dLbl>
            <c:dLbl>
              <c:idx val="133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RWA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E-2A92-4A18-B12E-F8677CE953E1}"/>
                </c:ext>
              </c:extLst>
            </c:dLbl>
            <c:dLbl>
              <c:idx val="134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SDN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F-2A92-4A18-B12E-F8677CE953E1}"/>
                </c:ext>
              </c:extLst>
            </c:dLbl>
            <c:dLbl>
              <c:idx val="135"/>
              <c:layout>
                <c:manualLayout>
                  <c:x val="-3.3167495854063019E-3"/>
                  <c:y val="-2.132723855712837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SEN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0-2A92-4A18-B12E-F8677CE953E1}"/>
                </c:ext>
              </c:extLst>
            </c:dLbl>
            <c:dLbl>
              <c:idx val="136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SGP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1-2A92-4A18-B12E-F8677CE953E1}"/>
                </c:ext>
              </c:extLst>
            </c:dLbl>
            <c:dLbl>
              <c:idx val="137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SLB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2-2A92-4A18-B12E-F8677CE953E1}"/>
                </c:ext>
              </c:extLst>
            </c:dLbl>
            <c:dLbl>
              <c:idx val="138"/>
              <c:layout>
                <c:manualLayout>
                  <c:x val="-4.9751243781095784E-3"/>
                  <c:y val="0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SLE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3-2A92-4A18-B12E-F8677CE953E1}"/>
                </c:ext>
              </c:extLst>
            </c:dLbl>
            <c:dLbl>
              <c:idx val="139"/>
              <c:layout>
                <c:manualLayout>
                  <c:x val="-6.6334991708126134E-3"/>
                  <c:y val="5.3318096392819935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SLV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4-2A92-4A18-B12E-F8677CE953E1}"/>
                </c:ext>
              </c:extLst>
            </c:dLbl>
            <c:dLbl>
              <c:idx val="141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STP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5-2A92-4A18-B12E-F8677CE953E1}"/>
                </c:ext>
              </c:extLst>
            </c:dLbl>
            <c:dLbl>
              <c:idx val="142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SUR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6-2A92-4A18-B12E-F8677CE953E1}"/>
                </c:ext>
              </c:extLst>
            </c:dLbl>
            <c:dLbl>
              <c:idx val="143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SVK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7-2A92-4A18-B12E-F8677CE953E1}"/>
                </c:ext>
              </c:extLst>
            </c:dLbl>
            <c:dLbl>
              <c:idx val="144"/>
              <c:layout>
                <c:manualLayout>
                  <c:x val="-4.8092868988391414E-2"/>
                  <c:y val="-2.7003306771545246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SVN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8-2A92-4A18-B12E-F8677CE953E1}"/>
                </c:ext>
              </c:extLst>
            </c:dLbl>
            <c:dLbl>
              <c:idx val="145"/>
              <c:layout>
                <c:manualLayout>
                  <c:x val="-9.9502487562189226E-3"/>
                  <c:y val="-2.160253379010504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SWE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9-2A92-4A18-B12E-F8677CE953E1}"/>
                </c:ext>
              </c:extLst>
            </c:dLbl>
            <c:dLbl>
              <c:idx val="146"/>
              <c:layout>
                <c:manualLayout>
                  <c:x val="-2.9850746268656716E-2"/>
                  <c:y val="-2.430285051386815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SWZ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A-2A92-4A18-B12E-F8677CE953E1}"/>
                </c:ext>
              </c:extLst>
            </c:dLbl>
            <c:dLbl>
              <c:idx val="147"/>
              <c:layout>
                <c:manualLayout>
                  <c:x val="-4.4776119402985128E-2"/>
                  <c:y val="2.7003167237631292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SYC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B-2A92-4A18-B12E-F8677CE953E1}"/>
                </c:ext>
              </c:extLst>
            </c:dLbl>
            <c:dLbl>
              <c:idx val="148"/>
              <c:layout>
                <c:manualLayout>
                  <c:x val="-2.1558872305140971E-2"/>
                  <c:y val="1.890221706634189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SYR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C-2A92-4A18-B12E-F8677CE953E1}"/>
                </c:ext>
              </c:extLst>
            </c:dLbl>
            <c:dLbl>
              <c:idx val="149"/>
              <c:layout>
                <c:manualLayout>
                  <c:x val="-4.8092868988391414E-2"/>
                  <c:y val="1.350158361881567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TCD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D-2A92-4A18-B12E-F8677CE953E1}"/>
                </c:ext>
              </c:extLst>
            </c:dLbl>
            <c:dLbl>
              <c:idx val="151"/>
              <c:layout>
                <c:manualLayout>
                  <c:x val="-2.155887230514103E-2"/>
                  <c:y val="-2.132723855712837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THA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E-2A92-4A18-B12E-F8677CE953E1}"/>
                </c:ext>
              </c:extLst>
            </c:dLbl>
            <c:dLbl>
              <c:idx val="152"/>
              <c:layout>
                <c:manualLayout>
                  <c:x val="-2.6533996683250453E-2"/>
                  <c:y val="-1.8661333737487327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TJK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F-2A92-4A18-B12E-F8677CE953E1}"/>
                </c:ext>
              </c:extLst>
            </c:dLbl>
            <c:dLbl>
              <c:idx val="153"/>
              <c:layout>
                <c:manualLayout>
                  <c:x val="-2.8192371475953652E-2"/>
                  <c:y val="2.700316723763129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TKM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0-2A92-4A18-B12E-F8677CE953E1}"/>
                </c:ext>
              </c:extLst>
            </c:dLbl>
            <c:dLbl>
              <c:idx val="155"/>
              <c:layout>
                <c:manualLayout>
                  <c:x val="-4.4776119402985128E-2"/>
                  <c:y val="-2.6659048196411446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TTO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1-2A92-4A18-B12E-F8677CE953E1}"/>
                </c:ext>
              </c:extLst>
            </c:dLbl>
            <c:dLbl>
              <c:idx val="156"/>
              <c:layout>
                <c:manualLayout>
                  <c:x val="-9.9502487562190267E-3"/>
                  <c:y val="-1.620190034257878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TUN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2-2A92-4A18-B12E-F8677CE953E1}"/>
                </c:ext>
              </c:extLst>
            </c:dLbl>
            <c:dLbl>
              <c:idx val="157"/>
              <c:layout>
                <c:manualLayout>
                  <c:x val="-4.4776119402985023E-2"/>
                  <c:y val="0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TUR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3-2A92-4A18-B12E-F8677CE953E1}"/>
                </c:ext>
              </c:extLst>
            </c:dLbl>
            <c:dLbl>
              <c:idx val="158"/>
              <c:layout>
                <c:manualLayout>
                  <c:x val="-1.9900497512437842E-2"/>
                  <c:y val="1.620190034257878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TUV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4-2A92-4A18-B12E-F8677CE953E1}"/>
                </c:ext>
              </c:extLst>
            </c:dLbl>
            <c:dLbl>
              <c:idx val="159"/>
              <c:layout>
                <c:manualLayout>
                  <c:x val="-4.1459369817578771E-2"/>
                  <c:y val="-7.9977144589231334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TZA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5-2A92-4A18-B12E-F8677CE953E1}"/>
                </c:ext>
              </c:extLst>
            </c:dLbl>
            <c:dLbl>
              <c:idx val="161"/>
              <c:layout>
                <c:manualLayout>
                  <c:x val="-1.3266998341625221E-2"/>
                  <c:y val="-1.866133373748742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UKR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6-2A92-4A18-B12E-F8677CE953E1}"/>
                </c:ext>
              </c:extLst>
            </c:dLbl>
            <c:dLbl>
              <c:idx val="162"/>
              <c:layout>
                <c:manualLayout>
                  <c:x val="-4.4776119402985197E-2"/>
                  <c:y val="-2.7003306771545246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URU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7-2A92-4A18-B12E-F8677CE953E1}"/>
                </c:ext>
              </c:extLst>
            </c:dLbl>
            <c:dLbl>
              <c:idx val="163"/>
              <c:layout>
                <c:manualLayout>
                  <c:x val="-4.9751243781094526E-3"/>
                  <c:y val="-1.080126689505251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USA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8-2A92-4A18-B12E-F8677CE953E1}"/>
                </c:ext>
              </c:extLst>
            </c:dLbl>
            <c:dLbl>
              <c:idx val="164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UZB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9-2A92-4A18-B12E-F8677CE953E1}"/>
                </c:ext>
              </c:extLst>
            </c:dLbl>
            <c:dLbl>
              <c:idx val="165"/>
              <c:layout>
                <c:manualLayout>
                  <c:x val="-3.9800995024875663E-2"/>
                  <c:y val="1.599542891784616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VEN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A-2A92-4A18-B12E-F8677CE953E1}"/>
                </c:ext>
              </c:extLst>
            </c:dLbl>
            <c:dLbl>
              <c:idx val="166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VUT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B-2A92-4A18-B12E-F8677CE953E1}"/>
                </c:ext>
              </c:extLst>
            </c:dLbl>
            <c:dLbl>
              <c:idx val="167"/>
              <c:layout>
                <c:manualLayout>
                  <c:x val="-4.9751243781094558E-2"/>
                  <c:y val="8.1009920314634564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WSM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C-2A92-4A18-B12E-F8677CE953E1}"/>
                </c:ext>
              </c:extLst>
            </c:dLbl>
            <c:dLbl>
              <c:idx val="168"/>
              <c:layout>
                <c:manualLayout>
                  <c:x val="-2.8192371475953652E-2"/>
                  <c:y val="-2.430285051386824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YEM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D-2A92-4A18-B12E-F8677CE953E1}"/>
                </c:ext>
              </c:extLst>
            </c:dLbl>
            <c:dLbl>
              <c:idx val="169"/>
              <c:layout>
                <c:manualLayout>
                  <c:x val="-9.9502487562189521E-3"/>
                  <c:y val="-1.066361927856418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ZAF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E-2A92-4A18-B12E-F8677CE953E1}"/>
                </c:ext>
              </c:extLst>
            </c:dLbl>
            <c:dLbl>
              <c:idx val="170"/>
              <c:layout>
                <c:manualLayout>
                  <c:x val="-3.150912106135989E-2"/>
                  <c:y val="-2.1602533790105138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ZAR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F-2A92-4A18-B12E-F8677CE953E1}"/>
                </c:ext>
              </c:extLst>
            </c:dLbl>
            <c:dLbl>
              <c:idx val="171"/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ZMB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0-2A92-4A18-B12E-F8677CE953E1}"/>
                </c:ext>
              </c:extLst>
            </c:dLbl>
            <c:dLbl>
              <c:idx val="172"/>
              <c:layout>
                <c:manualLayout>
                  <c:x val="-3.3167495854062985E-2"/>
                  <c:y val="-2.1602533790105138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800"/>
                    </a:pPr>
                    <a:r>
                      <a:rPr lang="en-US"/>
                      <a:t>ZWE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1-2A92-4A18-B12E-F8677CE953E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19050" cap="rnd">
                <a:solidFill>
                  <a:schemeClr val="accent1">
                    <a:lumMod val="50000"/>
                  </a:schemeClr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POL_FINANCE!$C$2:$C$174</c:f>
              <c:numCache>
                <c:formatCode>General</c:formatCode>
                <c:ptCount val="173"/>
                <c:pt idx="0">
                  <c:v>0.79310345649719305</c:v>
                </c:pt>
                <c:pt idx="1">
                  <c:v>0.76785713434219416</c:v>
                </c:pt>
                <c:pt idx="2">
                  <c:v>0.5</c:v>
                </c:pt>
                <c:pt idx="3">
                  <c:v>0.81034481525421165</c:v>
                </c:pt>
                <c:pt idx="4">
                  <c:v>0.57142859697341963</c:v>
                </c:pt>
                <c:pt idx="5">
                  <c:v>0.79310345649719305</c:v>
                </c:pt>
                <c:pt idx="6">
                  <c:v>0.19642856717109691</c:v>
                </c:pt>
                <c:pt idx="7">
                  <c:v>0.25862067937850991</c:v>
                </c:pt>
                <c:pt idx="8">
                  <c:v>0.42592594027519232</c:v>
                </c:pt>
                <c:pt idx="9">
                  <c:v>0.81034481525421165</c:v>
                </c:pt>
                <c:pt idx="10">
                  <c:v>0.39285713434219388</c:v>
                </c:pt>
                <c:pt idx="11">
                  <c:v>0.76785713434219416</c:v>
                </c:pt>
                <c:pt idx="12">
                  <c:v>0.61111110448837336</c:v>
                </c:pt>
                <c:pt idx="13">
                  <c:v>0.33333334326744141</c:v>
                </c:pt>
                <c:pt idx="14">
                  <c:v>0.55357140302658137</c:v>
                </c:pt>
                <c:pt idx="15">
                  <c:v>0.89655172824859664</c:v>
                </c:pt>
                <c:pt idx="16">
                  <c:v>0.29166665673255932</c:v>
                </c:pt>
                <c:pt idx="17">
                  <c:v>4.3478261679410907E-2</c:v>
                </c:pt>
                <c:pt idx="18">
                  <c:v>0.9310345053672785</c:v>
                </c:pt>
                <c:pt idx="19">
                  <c:v>0.55357140302658137</c:v>
                </c:pt>
                <c:pt idx="20">
                  <c:v>5.8823529630899429E-2</c:v>
                </c:pt>
                <c:pt idx="21">
                  <c:v>0.55555558204650879</c:v>
                </c:pt>
                <c:pt idx="22">
                  <c:v>0.82758623361587602</c:v>
                </c:pt>
                <c:pt idx="23">
                  <c:v>0.23809523880481734</c:v>
                </c:pt>
                <c:pt idx="24">
                  <c:v>0.96551722288131658</c:v>
                </c:pt>
                <c:pt idx="25">
                  <c:v>0.27777779102325467</c:v>
                </c:pt>
                <c:pt idx="26">
                  <c:v>0.22222222387790691</c:v>
                </c:pt>
                <c:pt idx="27">
                  <c:v>0.83928573131561279</c:v>
                </c:pt>
                <c:pt idx="28">
                  <c:v>8.3333335816860227E-2</c:v>
                </c:pt>
                <c:pt idx="29">
                  <c:v>0.91379308700561523</c:v>
                </c:pt>
                <c:pt idx="30">
                  <c:v>0.4827586114406589</c:v>
                </c:pt>
                <c:pt idx="31">
                  <c:v>0.31999999284744329</c:v>
                </c:pt>
                <c:pt idx="32">
                  <c:v>0.5</c:v>
                </c:pt>
                <c:pt idx="33">
                  <c:v>0.80357140302658137</c:v>
                </c:pt>
                <c:pt idx="34">
                  <c:v>0.75000000000000056</c:v>
                </c:pt>
                <c:pt idx="35">
                  <c:v>0.75000000000000056</c:v>
                </c:pt>
                <c:pt idx="36">
                  <c:v>0.75862067937851096</c:v>
                </c:pt>
                <c:pt idx="37">
                  <c:v>0.61111110448837336</c:v>
                </c:pt>
                <c:pt idx="38">
                  <c:v>0.42857143282890331</c:v>
                </c:pt>
                <c:pt idx="39">
                  <c:v>0.3965517282485963</c:v>
                </c:pt>
                <c:pt idx="40">
                  <c:v>6.25E-2</c:v>
                </c:pt>
                <c:pt idx="41">
                  <c:v>7.9999998211860712E-2</c:v>
                </c:pt>
                <c:pt idx="42">
                  <c:v>0.2321428507566452</c:v>
                </c:pt>
                <c:pt idx="43">
                  <c:v>0.32142856717109741</c:v>
                </c:pt>
                <c:pt idx="44">
                  <c:v>0.60000002384185791</c:v>
                </c:pt>
                <c:pt idx="45">
                  <c:v>0.89655172824859664</c:v>
                </c:pt>
                <c:pt idx="46">
                  <c:v>0.79629629850387651</c:v>
                </c:pt>
                <c:pt idx="47">
                  <c:v>0.67857140302658203</c:v>
                </c:pt>
                <c:pt idx="48">
                  <c:v>0.53571426868438765</c:v>
                </c:pt>
                <c:pt idx="49">
                  <c:v>0.51724135875701849</c:v>
                </c:pt>
                <c:pt idx="50">
                  <c:v>0.63793104887008723</c:v>
                </c:pt>
                <c:pt idx="51">
                  <c:v>0.82142859697341963</c:v>
                </c:pt>
                <c:pt idx="52">
                  <c:v>0.89655172824859664</c:v>
                </c:pt>
                <c:pt idx="53">
                  <c:v>0.11999999731779092</c:v>
                </c:pt>
                <c:pt idx="54">
                  <c:v>0.25</c:v>
                </c:pt>
                <c:pt idx="55">
                  <c:v>0.53448277711868286</c:v>
                </c:pt>
                <c:pt idx="56">
                  <c:v>1</c:v>
                </c:pt>
                <c:pt idx="57">
                  <c:v>0.48148149251937888</c:v>
                </c:pt>
                <c:pt idx="58">
                  <c:v>0.53846156597137396</c:v>
                </c:pt>
                <c:pt idx="59">
                  <c:v>0.16666667163372037</c:v>
                </c:pt>
                <c:pt idx="60">
                  <c:v>0.57142859697341963</c:v>
                </c:pt>
                <c:pt idx="61">
                  <c:v>1</c:v>
                </c:pt>
                <c:pt idx="62">
                  <c:v>0.91071426868438765</c:v>
                </c:pt>
                <c:pt idx="63">
                  <c:v>0.21428571641445171</c:v>
                </c:pt>
                <c:pt idx="64">
                  <c:v>0.57142859697341963</c:v>
                </c:pt>
                <c:pt idx="65">
                  <c:v>0.5</c:v>
                </c:pt>
                <c:pt idx="66">
                  <c:v>0.5517241358757019</c:v>
                </c:pt>
                <c:pt idx="67">
                  <c:v>0.89655172824859664</c:v>
                </c:pt>
                <c:pt idx="68">
                  <c:v>0.61764705181121871</c:v>
                </c:pt>
                <c:pt idx="69">
                  <c:v>0.63793104887008723</c:v>
                </c:pt>
                <c:pt idx="70">
                  <c:v>0.68965518474578869</c:v>
                </c:pt>
                <c:pt idx="71">
                  <c:v>0.58928573131561257</c:v>
                </c:pt>
                <c:pt idx="72">
                  <c:v>0.63793104887008723</c:v>
                </c:pt>
                <c:pt idx="73">
                  <c:v>0.38888889551162792</c:v>
                </c:pt>
                <c:pt idx="74">
                  <c:v>0.15999999642372162</c:v>
                </c:pt>
                <c:pt idx="75">
                  <c:v>0.67241376638412531</c:v>
                </c:pt>
                <c:pt idx="76">
                  <c:v>0.9310345053672785</c:v>
                </c:pt>
                <c:pt idx="77">
                  <c:v>0.60344827175140381</c:v>
                </c:pt>
                <c:pt idx="78">
                  <c:v>0.14814814925193803</c:v>
                </c:pt>
                <c:pt idx="79">
                  <c:v>0.5517241358757019</c:v>
                </c:pt>
                <c:pt idx="80">
                  <c:v>0.77586209774017401</c:v>
                </c:pt>
                <c:pt idx="81">
                  <c:v>0.58620691299438477</c:v>
                </c:pt>
                <c:pt idx="82">
                  <c:v>0.77586209774017401</c:v>
                </c:pt>
                <c:pt idx="83">
                  <c:v>0.78571426868438765</c:v>
                </c:pt>
                <c:pt idx="84">
                  <c:v>0.32142856717109741</c:v>
                </c:pt>
                <c:pt idx="85">
                  <c:v>0.125</c:v>
                </c:pt>
                <c:pt idx="86">
                  <c:v>0.91379308700561523</c:v>
                </c:pt>
                <c:pt idx="87">
                  <c:v>0.39285713434219388</c:v>
                </c:pt>
                <c:pt idx="88">
                  <c:v>0.76785713434219416</c:v>
                </c:pt>
                <c:pt idx="89">
                  <c:v>0.53571426868438765</c:v>
                </c:pt>
                <c:pt idx="90">
                  <c:v>0.14814814925193803</c:v>
                </c:pt>
                <c:pt idx="91">
                  <c:v>0.20833332836627971</c:v>
                </c:pt>
                <c:pt idx="92">
                  <c:v>0.25925925374031039</c:v>
                </c:pt>
                <c:pt idx="93">
                  <c:v>0.9310345053672785</c:v>
                </c:pt>
                <c:pt idx="94">
                  <c:v>0.5517241358757019</c:v>
                </c:pt>
                <c:pt idx="95">
                  <c:v>0.96551722288131658</c:v>
                </c:pt>
                <c:pt idx="96">
                  <c:v>0.53846156597137396</c:v>
                </c:pt>
                <c:pt idx="97">
                  <c:v>0.87037038803100586</c:v>
                </c:pt>
                <c:pt idx="98">
                  <c:v>0.37931033968925559</c:v>
                </c:pt>
                <c:pt idx="99">
                  <c:v>0.68965518474578869</c:v>
                </c:pt>
                <c:pt idx="100">
                  <c:v>0.86206895112991333</c:v>
                </c:pt>
                <c:pt idx="101">
                  <c:v>0.11999999731779092</c:v>
                </c:pt>
                <c:pt idx="102">
                  <c:v>0.79310345649719305</c:v>
                </c:pt>
                <c:pt idx="103">
                  <c:v>0.37037035822868392</c:v>
                </c:pt>
                <c:pt idx="104">
                  <c:v>0.57407408952713013</c:v>
                </c:pt>
                <c:pt idx="105">
                  <c:v>0.5</c:v>
                </c:pt>
                <c:pt idx="106">
                  <c:v>0.75862067937851096</c:v>
                </c:pt>
                <c:pt idx="107">
                  <c:v>0.86206895112991333</c:v>
                </c:pt>
                <c:pt idx="108">
                  <c:v>0.5</c:v>
                </c:pt>
                <c:pt idx="109">
                  <c:v>0.40000000596046492</c:v>
                </c:pt>
                <c:pt idx="110">
                  <c:v>0.23999999463558211</c:v>
                </c:pt>
                <c:pt idx="111">
                  <c:v>0.15999999642372162</c:v>
                </c:pt>
                <c:pt idx="112">
                  <c:v>0.15999999642372162</c:v>
                </c:pt>
                <c:pt idx="113">
                  <c:v>0.11538461595773697</c:v>
                </c:pt>
                <c:pt idx="114">
                  <c:v>0.48148149251937888</c:v>
                </c:pt>
                <c:pt idx="115">
                  <c:v>0.51851850748062078</c:v>
                </c:pt>
                <c:pt idx="116">
                  <c:v>0.28571429848670959</c:v>
                </c:pt>
                <c:pt idx="117">
                  <c:v>0.24074074625968933</c:v>
                </c:pt>
                <c:pt idx="118">
                  <c:v>0.3518518507480623</c:v>
                </c:pt>
                <c:pt idx="119">
                  <c:v>0.55769228935241699</c:v>
                </c:pt>
                <c:pt idx="120">
                  <c:v>3.9999999105930335E-2</c:v>
                </c:pt>
                <c:pt idx="121">
                  <c:v>0.43103447556495722</c:v>
                </c:pt>
                <c:pt idx="122">
                  <c:v>0.51851850748062078</c:v>
                </c:pt>
                <c:pt idx="123">
                  <c:v>0.57142859697341963</c:v>
                </c:pt>
                <c:pt idx="124">
                  <c:v>0.75000000000000056</c:v>
                </c:pt>
                <c:pt idx="125">
                  <c:v>0.67857140302658203</c:v>
                </c:pt>
                <c:pt idx="126">
                  <c:v>0.27777779102325467</c:v>
                </c:pt>
                <c:pt idx="127">
                  <c:v>0.55555558204650879</c:v>
                </c:pt>
                <c:pt idx="128">
                  <c:v>0.87931036949157715</c:v>
                </c:pt>
                <c:pt idx="129">
                  <c:v>1</c:v>
                </c:pt>
                <c:pt idx="130">
                  <c:v>0.86206895112991333</c:v>
                </c:pt>
                <c:pt idx="131">
                  <c:v>0.84482759237289506</c:v>
                </c:pt>
                <c:pt idx="132">
                  <c:v>0.86206895112991333</c:v>
                </c:pt>
                <c:pt idx="133">
                  <c:v>0.42857143282890331</c:v>
                </c:pt>
                <c:pt idx="134">
                  <c:v>0.53571426868438765</c:v>
                </c:pt>
                <c:pt idx="135">
                  <c:v>0.23999999463558211</c:v>
                </c:pt>
                <c:pt idx="136">
                  <c:v>0.46000000834465077</c:v>
                </c:pt>
                <c:pt idx="137">
                  <c:v>0.31999999284744329</c:v>
                </c:pt>
                <c:pt idx="138">
                  <c:v>0.64285713434219416</c:v>
                </c:pt>
                <c:pt idx="139">
                  <c:v>0.25925925374031039</c:v>
                </c:pt>
                <c:pt idx="140">
                  <c:v>0.86206895112991333</c:v>
                </c:pt>
                <c:pt idx="141">
                  <c:v>0.89473682641983088</c:v>
                </c:pt>
                <c:pt idx="142">
                  <c:v>0.41666665673255932</c:v>
                </c:pt>
                <c:pt idx="143">
                  <c:v>0.67241376638412531</c:v>
                </c:pt>
                <c:pt idx="144">
                  <c:v>0.8928571343421936</c:v>
                </c:pt>
                <c:pt idx="145">
                  <c:v>0.30357143282890331</c:v>
                </c:pt>
                <c:pt idx="146">
                  <c:v>4.1666667908430155E-2</c:v>
                </c:pt>
                <c:pt idx="147">
                  <c:v>0.28571429848670959</c:v>
                </c:pt>
                <c:pt idx="148">
                  <c:v>0.42307692766189614</c:v>
                </c:pt>
                <c:pt idx="149">
                  <c:v>0.21739129722118392</c:v>
                </c:pt>
                <c:pt idx="150">
                  <c:v>0.53846156597137396</c:v>
                </c:pt>
                <c:pt idx="151">
                  <c:v>0.55357140302658137</c:v>
                </c:pt>
                <c:pt idx="152">
                  <c:v>0.75862067937851096</c:v>
                </c:pt>
                <c:pt idx="153">
                  <c:v>0.3461538553237915</c:v>
                </c:pt>
                <c:pt idx="154">
                  <c:v>0.125</c:v>
                </c:pt>
                <c:pt idx="155">
                  <c:v>0.53333336114883367</c:v>
                </c:pt>
                <c:pt idx="156">
                  <c:v>0.9310345053672785</c:v>
                </c:pt>
                <c:pt idx="157">
                  <c:v>0.5517241358757019</c:v>
                </c:pt>
                <c:pt idx="158">
                  <c:v>0.10000000149011612</c:v>
                </c:pt>
                <c:pt idx="159">
                  <c:v>0.5</c:v>
                </c:pt>
                <c:pt idx="160">
                  <c:v>0.58620691299438477</c:v>
                </c:pt>
                <c:pt idx="161">
                  <c:v>0.81034481525421165</c:v>
                </c:pt>
                <c:pt idx="162">
                  <c:v>0.75862067937851096</c:v>
                </c:pt>
                <c:pt idx="163">
                  <c:v>0.77586209774017401</c:v>
                </c:pt>
                <c:pt idx="164">
                  <c:v>0.7037037014961246</c:v>
                </c:pt>
                <c:pt idx="165">
                  <c:v>0.53571426868438765</c:v>
                </c:pt>
                <c:pt idx="166">
                  <c:v>4.3478261679410907E-2</c:v>
                </c:pt>
                <c:pt idx="167">
                  <c:v>0.25</c:v>
                </c:pt>
                <c:pt idx="168">
                  <c:v>0.46551725268363953</c:v>
                </c:pt>
                <c:pt idx="169">
                  <c:v>0.17857143282890334</c:v>
                </c:pt>
                <c:pt idx="170">
                  <c:v>0.37931033968925559</c:v>
                </c:pt>
                <c:pt idx="171">
                  <c:v>0.18518517911434174</c:v>
                </c:pt>
                <c:pt idx="172">
                  <c:v>0.25925925374031039</c:v>
                </c:pt>
              </c:numCache>
            </c:numRef>
          </c:xVal>
          <c:yVal>
            <c:numRef>
              <c:f>POL_FINANCE!$D$2:$D$174</c:f>
              <c:numCache>
                <c:formatCode>General</c:formatCode>
                <c:ptCount val="173"/>
                <c:pt idx="0">
                  <c:v>7.8299015045166005</c:v>
                </c:pt>
                <c:pt idx="1">
                  <c:v>2.9591813802719145</c:v>
                </c:pt>
                <c:pt idx="2">
                  <c:v>3.1674186468124419</c:v>
                </c:pt>
                <c:pt idx="3">
                  <c:v>4.1976140379905651</c:v>
                </c:pt>
                <c:pt idx="4">
                  <c:v>4.6223610937595394</c:v>
                </c:pt>
                <c:pt idx="5">
                  <c:v>4.5477578639984069</c:v>
                </c:pt>
                <c:pt idx="6">
                  <c:v>7.8299015045166005</c:v>
                </c:pt>
                <c:pt idx="7">
                  <c:v>9.0930365562439128</c:v>
                </c:pt>
                <c:pt idx="8">
                  <c:v>7.9275118112563989</c:v>
                </c:pt>
                <c:pt idx="9">
                  <c:v>3.5625279903411866</c:v>
                </c:pt>
                <c:pt idx="10">
                  <c:v>2.9096390485763592</c:v>
                </c:pt>
                <c:pt idx="11">
                  <c:v>8.2955465078354038</c:v>
                </c:pt>
                <c:pt idx="12">
                  <c:v>3.821671974658964</c:v>
                </c:pt>
                <c:pt idx="13">
                  <c:v>4.5640452027320855</c:v>
                </c:pt>
                <c:pt idx="14">
                  <c:v>3.9370131850242585</c:v>
                </c:pt>
                <c:pt idx="15">
                  <c:v>5.0709823042154305</c:v>
                </c:pt>
                <c:pt idx="16">
                  <c:v>6.2080056011676792</c:v>
                </c:pt>
                <c:pt idx="17">
                  <c:v>7.9180449008941709</c:v>
                </c:pt>
                <c:pt idx="18">
                  <c:v>4.9672858238220217</c:v>
                </c:pt>
                <c:pt idx="19">
                  <c:v>4.5552400469779926</c:v>
                </c:pt>
                <c:pt idx="20">
                  <c:v>5.5103823298588397</c:v>
                </c:pt>
                <c:pt idx="21">
                  <c:v>4.2312258720397953</c:v>
                </c:pt>
                <c:pt idx="22">
                  <c:v>5.3669614404439905</c:v>
                </c:pt>
                <c:pt idx="23">
                  <c:v>8.492385458946238</c:v>
                </c:pt>
                <c:pt idx="24">
                  <c:v>6.9825808405876106</c:v>
                </c:pt>
                <c:pt idx="25">
                  <c:v>7.1535348653793278</c:v>
                </c:pt>
                <c:pt idx="26">
                  <c:v>3.8908523678779603</c:v>
                </c:pt>
                <c:pt idx="27">
                  <c:v>8.9652307987213273</c:v>
                </c:pt>
                <c:pt idx="28">
                  <c:v>9.3788960933685388</c:v>
                </c:pt>
                <c:pt idx="29">
                  <c:v>8.3145498514175511</c:v>
                </c:pt>
                <c:pt idx="30">
                  <c:v>3.9584011197090128</c:v>
                </c:pt>
                <c:pt idx="31">
                  <c:v>3.2186775922775293</c:v>
                </c:pt>
                <c:pt idx="32">
                  <c:v>3.3539540529251122</c:v>
                </c:pt>
                <c:pt idx="33">
                  <c:v>4.7163022458553314</c:v>
                </c:pt>
                <c:pt idx="34">
                  <c:v>4.1935325741767819</c:v>
                </c:pt>
                <c:pt idx="35">
                  <c:v>6.9194537639617923</c:v>
                </c:pt>
                <c:pt idx="36">
                  <c:v>6.5489158153533893</c:v>
                </c:pt>
                <c:pt idx="37">
                  <c:v>7.7408901453018242</c:v>
                </c:pt>
                <c:pt idx="38">
                  <c:v>5.9108499675989155</c:v>
                </c:pt>
                <c:pt idx="39">
                  <c:v>8.7089036703109617</c:v>
                </c:pt>
                <c:pt idx="40">
                  <c:v>4.8237967073917396</c:v>
                </c:pt>
                <c:pt idx="41">
                  <c:v>6.7475974440574644</c:v>
                </c:pt>
                <c:pt idx="42">
                  <c:v>9.8042596817016605</c:v>
                </c:pt>
                <c:pt idx="43">
                  <c:v>3.9995212078094506</c:v>
                </c:pt>
                <c:pt idx="44">
                  <c:v>4.6438684940338231</c:v>
                </c:pt>
                <c:pt idx="45">
                  <c:v>4.315338981151581</c:v>
                </c:pt>
                <c:pt idx="46">
                  <c:v>4.4446907639503523</c:v>
                </c:pt>
                <c:pt idx="47">
                  <c:v>7.3861763715743995</c:v>
                </c:pt>
                <c:pt idx="48">
                  <c:v>7.2637514472007751</c:v>
                </c:pt>
                <c:pt idx="49">
                  <c:v>4.4071773886680603</c:v>
                </c:pt>
                <c:pt idx="50">
                  <c:v>9.4988436222076427</c:v>
                </c:pt>
                <c:pt idx="51">
                  <c:v>4.688680964708329</c:v>
                </c:pt>
                <c:pt idx="52">
                  <c:v>8.0593372344970806</c:v>
                </c:pt>
                <c:pt idx="53">
                  <c:v>5.3034341380000072</c:v>
                </c:pt>
                <c:pt idx="54">
                  <c:v>4.5065153598785352</c:v>
                </c:pt>
                <c:pt idx="55">
                  <c:v>8.4514860630035518</c:v>
                </c:pt>
                <c:pt idx="56">
                  <c:v>5.9509557783603668</c:v>
                </c:pt>
                <c:pt idx="57">
                  <c:v>5.3143725484609536</c:v>
                </c:pt>
                <c:pt idx="58">
                  <c:v>3.5688290357589731</c:v>
                </c:pt>
                <c:pt idx="59">
                  <c:v>4.3433457493782051</c:v>
                </c:pt>
                <c:pt idx="60">
                  <c:v>3.2940487384796144</c:v>
                </c:pt>
                <c:pt idx="61">
                  <c:v>2.6900281429290782</c:v>
                </c:pt>
                <c:pt idx="62">
                  <c:v>5.0416646063327804</c:v>
                </c:pt>
                <c:pt idx="63">
                  <c:v>6.2263253569602917</c:v>
                </c:pt>
                <c:pt idx="64">
                  <c:v>4.3918487787246745</c:v>
                </c:pt>
                <c:pt idx="65">
                  <c:v>4.1485870122909487</c:v>
                </c:pt>
                <c:pt idx="66">
                  <c:v>3.8079097747802741</c:v>
                </c:pt>
                <c:pt idx="67">
                  <c:v>5.4221720777451941</c:v>
                </c:pt>
                <c:pt idx="68">
                  <c:v>3.2598207473754912</c:v>
                </c:pt>
                <c:pt idx="69">
                  <c:v>6.0003745675086932</c:v>
                </c:pt>
                <c:pt idx="70">
                  <c:v>4.3184037804603594</c:v>
                </c:pt>
                <c:pt idx="71">
                  <c:v>4.4831316471099845</c:v>
                </c:pt>
                <c:pt idx="72">
                  <c:v>8.1044247388839725</c:v>
                </c:pt>
                <c:pt idx="73">
                  <c:v>4.0284308075904764</c:v>
                </c:pt>
                <c:pt idx="74">
                  <c:v>3.276506018638611</c:v>
                </c:pt>
                <c:pt idx="75">
                  <c:v>8.8594541311264248</c:v>
                </c:pt>
                <c:pt idx="76">
                  <c:v>6.9942641139030508</c:v>
                </c:pt>
                <c:pt idx="77">
                  <c:v>5.4501973900944014</c:v>
                </c:pt>
                <c:pt idx="78">
                  <c:v>4.8476143479347176</c:v>
                </c:pt>
                <c:pt idx="79">
                  <c:v>5.6243245720863255</c:v>
                </c:pt>
                <c:pt idx="80">
                  <c:v>8.4053037881851207</c:v>
                </c:pt>
                <c:pt idx="81">
                  <c:v>3.9052531480789185</c:v>
                </c:pt>
                <c:pt idx="82">
                  <c:v>3.5308249235153197</c:v>
                </c:pt>
                <c:pt idx="83">
                  <c:v>3.536706471443174</c:v>
                </c:pt>
                <c:pt idx="84">
                  <c:v>3.6166989564895609</c:v>
                </c:pt>
                <c:pt idx="85">
                  <c:v>5.5057593485806136</c:v>
                </c:pt>
                <c:pt idx="86">
                  <c:v>6.3341670036315918</c:v>
                </c:pt>
                <c:pt idx="87">
                  <c:v>3.9393319010734582</c:v>
                </c:pt>
                <c:pt idx="88">
                  <c:v>4.4439751505851754</c:v>
                </c:pt>
                <c:pt idx="89">
                  <c:v>2.9770354509353636</c:v>
                </c:pt>
                <c:pt idx="90">
                  <c:v>8.7454096078872787</c:v>
                </c:pt>
                <c:pt idx="91">
                  <c:v>5.0622822374105398</c:v>
                </c:pt>
                <c:pt idx="92">
                  <c:v>5.6900074720382685</c:v>
                </c:pt>
                <c:pt idx="93">
                  <c:v>6.0624709784984487</c:v>
                </c:pt>
                <c:pt idx="94">
                  <c:v>9.3213170051574679</c:v>
                </c:pt>
                <c:pt idx="95">
                  <c:v>5.7769214242696831</c:v>
                </c:pt>
                <c:pt idx="96">
                  <c:v>4.7083918213844314</c:v>
                </c:pt>
                <c:pt idx="97">
                  <c:v>4.4224704861640927</c:v>
                </c:pt>
                <c:pt idx="98">
                  <c:v>4.4805222868919374</c:v>
                </c:pt>
                <c:pt idx="99">
                  <c:v>4.6798976421356198</c:v>
                </c:pt>
                <c:pt idx="100">
                  <c:v>4.7628544509410817</c:v>
                </c:pt>
                <c:pt idx="101">
                  <c:v>5.2431064695119858</c:v>
                </c:pt>
                <c:pt idx="102">
                  <c:v>5.537956201285124</c:v>
                </c:pt>
                <c:pt idx="103">
                  <c:v>4.0868308663368174</c:v>
                </c:pt>
                <c:pt idx="104">
                  <c:v>7.2355725884437563</c:v>
                </c:pt>
                <c:pt idx="105">
                  <c:v>3.4905503749847391</c:v>
                </c:pt>
                <c:pt idx="106">
                  <c:v>5.3262429326772693</c:v>
                </c:pt>
                <c:pt idx="107">
                  <c:v>4.5629187822341919</c:v>
                </c:pt>
                <c:pt idx="108">
                  <c:v>4.4613438487052886</c:v>
                </c:pt>
                <c:pt idx="109">
                  <c:v>4.1938480019569395</c:v>
                </c:pt>
                <c:pt idx="110">
                  <c:v>6.20360951423645</c:v>
                </c:pt>
                <c:pt idx="111">
                  <c:v>4.7035129904747013</c:v>
                </c:pt>
                <c:pt idx="112">
                  <c:v>6.0351928591728212</c:v>
                </c:pt>
                <c:pt idx="113">
                  <c:v>6.0262002706527715</c:v>
                </c:pt>
                <c:pt idx="114">
                  <c:v>4.3605617761611946</c:v>
                </c:pt>
                <c:pt idx="115">
                  <c:v>3.4366622209548909</c:v>
                </c:pt>
                <c:pt idx="116">
                  <c:v>4.1010352015495295</c:v>
                </c:pt>
                <c:pt idx="117">
                  <c:v>9.3317982196807865</c:v>
                </c:pt>
                <c:pt idx="118">
                  <c:v>9.5386111259460389</c:v>
                </c:pt>
                <c:pt idx="119">
                  <c:v>4.0095915079116828</c:v>
                </c:pt>
                <c:pt idx="120">
                  <c:v>5.5846993662416935</c:v>
                </c:pt>
                <c:pt idx="121">
                  <c:v>9.6775431156158458</c:v>
                </c:pt>
                <c:pt idx="122">
                  <c:v>3.5884915590286255</c:v>
                </c:pt>
                <c:pt idx="123">
                  <c:v>4.8057096600532505</c:v>
                </c:pt>
                <c:pt idx="124">
                  <c:v>4.787482118606567</c:v>
                </c:pt>
                <c:pt idx="125">
                  <c:v>4.4428918600082365</c:v>
                </c:pt>
                <c:pt idx="126">
                  <c:v>4.9879870593547784</c:v>
                </c:pt>
                <c:pt idx="127">
                  <c:v>3.6252906084060692</c:v>
                </c:pt>
                <c:pt idx="128">
                  <c:v>6.5525534272193875</c:v>
                </c:pt>
                <c:pt idx="129">
                  <c:v>7.1654862523078826</c:v>
                </c:pt>
                <c:pt idx="130">
                  <c:v>3.9869008779525785</c:v>
                </c:pt>
                <c:pt idx="131">
                  <c:v>5.0358332693576795</c:v>
                </c:pt>
                <c:pt idx="132">
                  <c:v>3.6693335533142091</c:v>
                </c:pt>
                <c:pt idx="133">
                  <c:v>6.6655854701995754</c:v>
                </c:pt>
                <c:pt idx="134">
                  <c:v>2.7781127452850378</c:v>
                </c:pt>
                <c:pt idx="135">
                  <c:v>4.974130338430399</c:v>
                </c:pt>
                <c:pt idx="136">
                  <c:v>9.3781060218811056</c:v>
                </c:pt>
                <c:pt idx="137">
                  <c:v>4.6901577889919288</c:v>
                </c:pt>
                <c:pt idx="138">
                  <c:v>3.7867287993431087</c:v>
                </c:pt>
                <c:pt idx="139">
                  <c:v>4.8090730965137514</c:v>
                </c:pt>
                <c:pt idx="140">
                  <c:v>4.9433128297328954</c:v>
                </c:pt>
                <c:pt idx="141">
                  <c:v>4.7913317859172881</c:v>
                </c:pt>
                <c:pt idx="142">
                  <c:v>4.8363816857337998</c:v>
                </c:pt>
                <c:pt idx="143">
                  <c:v>5.6201628968119577</c:v>
                </c:pt>
                <c:pt idx="144">
                  <c:v>6.9634092688560445</c:v>
                </c:pt>
                <c:pt idx="145">
                  <c:v>9.6542615413665676</c:v>
                </c:pt>
                <c:pt idx="146">
                  <c:v>4.8522304296493495</c:v>
                </c:pt>
                <c:pt idx="147">
                  <c:v>6.100549387931828</c:v>
                </c:pt>
                <c:pt idx="148">
                  <c:v>3.3887408018112182</c:v>
                </c:pt>
                <c:pt idx="149">
                  <c:v>3.2475965261459399</c:v>
                </c:pt>
                <c:pt idx="150">
                  <c:v>3.6642643928527852</c:v>
                </c:pt>
                <c:pt idx="151">
                  <c:v>4.8809271156787872</c:v>
                </c:pt>
                <c:pt idx="152">
                  <c:v>3.3833107233047488</c:v>
                </c:pt>
                <c:pt idx="153">
                  <c:v>3.0794245958328248</c:v>
                </c:pt>
                <c:pt idx="154">
                  <c:v>5.3702530071139334</c:v>
                </c:pt>
                <c:pt idx="155">
                  <c:v>4.9745623350143511</c:v>
                </c:pt>
                <c:pt idx="156">
                  <c:v>5.2383292943239308</c:v>
                </c:pt>
                <c:pt idx="157">
                  <c:v>5.8010033160448113</c:v>
                </c:pt>
                <c:pt idx="158">
                  <c:v>4.9660803318023694</c:v>
                </c:pt>
                <c:pt idx="159">
                  <c:v>4.0555643558502155</c:v>
                </c:pt>
                <c:pt idx="160">
                  <c:v>3.7334865212440493</c:v>
                </c:pt>
                <c:pt idx="161">
                  <c:v>3.6471036195755011</c:v>
                </c:pt>
                <c:pt idx="162">
                  <c:v>7.8744454860687254</c:v>
                </c:pt>
                <c:pt idx="163">
                  <c:v>7.9797724008560253</c:v>
                </c:pt>
                <c:pt idx="164">
                  <c:v>3.2923419952392567</c:v>
                </c:pt>
                <c:pt idx="165">
                  <c:v>3.2623703479766872</c:v>
                </c:pt>
                <c:pt idx="166">
                  <c:v>6.2970569252967792</c:v>
                </c:pt>
                <c:pt idx="167">
                  <c:v>5.7744256824254965</c:v>
                </c:pt>
                <c:pt idx="168">
                  <c:v>3.2846655130386337</c:v>
                </c:pt>
                <c:pt idx="169">
                  <c:v>5.2025484114885332</c:v>
                </c:pt>
                <c:pt idx="170">
                  <c:v>3.1521124601364141</c:v>
                </c:pt>
                <c:pt idx="171">
                  <c:v>4.8563131809234683</c:v>
                </c:pt>
                <c:pt idx="172">
                  <c:v>3.2143375635147096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93-2A92-4A18-B12E-F8677CE953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9595136"/>
        <c:axId val="69597056"/>
      </c:scatterChart>
      <c:valAx>
        <c:axId val="69595136"/>
        <c:scaling>
          <c:orientation val="minMax"/>
          <c:max val="1.1000000000000001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Political Financial</a:t>
                </a:r>
                <a:r>
                  <a:rPr lang="en-US" baseline="0"/>
                  <a:t> Restrictions Score (0 to 1)</a:t>
                </a:r>
                <a:endParaRPr lang="en-US"/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9597056"/>
        <c:crossesAt val="-2"/>
        <c:crossBetween val="midCat"/>
      </c:valAx>
      <c:valAx>
        <c:axId val="69597056"/>
        <c:scaling>
          <c:orientation val="minMax"/>
          <c:max val="10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Control of Corruption (1</a:t>
                </a:r>
                <a:r>
                  <a:rPr lang="en-US" baseline="0"/>
                  <a:t> to 10)</a:t>
                </a:r>
                <a:endParaRPr lang="en-US"/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59513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Bureaucracy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380314960629929"/>
          <c:y val="0.18159576741870809"/>
          <c:w val="0.78072703412073485"/>
          <c:h val="0.65395224402662366"/>
        </c:manualLayout>
      </c:layout>
      <c:lineChart>
        <c:grouping val="standard"/>
        <c:varyColors val="0"/>
        <c:ser>
          <c:idx val="0"/>
          <c:order val="0"/>
          <c:tx>
            <c:strRef>
              <c:f>'[2]Figure 10.8'!$A$47</c:f>
              <c:strCache>
                <c:ptCount val="1"/>
                <c:pt idx="0">
                  <c:v>Bureaucratic Quality</c:v>
                </c:pt>
              </c:strCache>
            </c:strRef>
          </c:tx>
          <c:spPr>
            <a:ln w="50800" cap="rnd" cmpd="sng">
              <a:solidFill>
                <a:srgbClr val="0070C0"/>
              </a:solidFill>
              <a:round/>
            </a:ln>
            <a:effectLst>
              <a:outerShdw blurRad="50800" dist="50800" dir="5400000" algn="ctr" rotWithShape="0">
                <a:sysClr val="window" lastClr="FFFFFF"/>
              </a:outerShdw>
            </a:effectLst>
          </c:spPr>
          <c:marker>
            <c:symbol val="star"/>
            <c:size val="4"/>
            <c:spPr>
              <a:noFill/>
              <a:ln w="9525">
                <a:solidFill>
                  <a:schemeClr val="dk1">
                    <a:tint val="88500"/>
                  </a:schemeClr>
                </a:solidFill>
                <a:round/>
              </a:ln>
              <a:effectLst>
                <a:outerShdw blurRad="50800" dist="50800" dir="5400000" algn="ctr" rotWithShape="0">
                  <a:sysClr val="window" lastClr="FFFFFF"/>
                </a:outerShdw>
              </a:effectLst>
            </c:spPr>
          </c:marker>
          <c:cat>
            <c:numRef>
              <c:f>'[2]Figure 10.8'!$B$45:$AG$45</c:f>
              <c:numCache>
                <c:formatCode>General</c:formatCode>
                <c:ptCount val="32"/>
                <c:pt idx="0">
                  <c:v>1984</c:v>
                </c:pt>
                <c:pt idx="1">
                  <c:v>1985</c:v>
                </c:pt>
                <c:pt idx="2">
                  <c:v>1986</c:v>
                </c:pt>
                <c:pt idx="3">
                  <c:v>1987</c:v>
                </c:pt>
                <c:pt idx="4">
                  <c:v>1988</c:v>
                </c:pt>
                <c:pt idx="5">
                  <c:v>1989</c:v>
                </c:pt>
                <c:pt idx="6">
                  <c:v>1990</c:v>
                </c:pt>
                <c:pt idx="7">
                  <c:v>1991</c:v>
                </c:pt>
                <c:pt idx="8">
                  <c:v>1992</c:v>
                </c:pt>
                <c:pt idx="9">
                  <c:v>1993</c:v>
                </c:pt>
                <c:pt idx="10">
                  <c:v>1994</c:v>
                </c:pt>
                <c:pt idx="11">
                  <c:v>1995</c:v>
                </c:pt>
                <c:pt idx="12">
                  <c:v>1996</c:v>
                </c:pt>
                <c:pt idx="13">
                  <c:v>1997</c:v>
                </c:pt>
                <c:pt idx="14">
                  <c:v>1998</c:v>
                </c:pt>
                <c:pt idx="15">
                  <c:v>1999</c:v>
                </c:pt>
                <c:pt idx="16">
                  <c:v>2000</c:v>
                </c:pt>
                <c:pt idx="17">
                  <c:v>2001</c:v>
                </c:pt>
                <c:pt idx="18">
                  <c:v>2002</c:v>
                </c:pt>
                <c:pt idx="19">
                  <c:v>2003</c:v>
                </c:pt>
                <c:pt idx="20">
                  <c:v>2004</c:v>
                </c:pt>
                <c:pt idx="21">
                  <c:v>2005</c:v>
                </c:pt>
                <c:pt idx="22">
                  <c:v>2006</c:v>
                </c:pt>
                <c:pt idx="23">
                  <c:v>2007</c:v>
                </c:pt>
                <c:pt idx="24">
                  <c:v>2008</c:v>
                </c:pt>
                <c:pt idx="25">
                  <c:v>2009</c:v>
                </c:pt>
                <c:pt idx="26">
                  <c:v>2010</c:v>
                </c:pt>
                <c:pt idx="27">
                  <c:v>2011</c:v>
                </c:pt>
                <c:pt idx="28">
                  <c:v>2012</c:v>
                </c:pt>
                <c:pt idx="29">
                  <c:v>2013</c:v>
                </c:pt>
                <c:pt idx="30">
                  <c:v>2014</c:v>
                </c:pt>
                <c:pt idx="31">
                  <c:v>2015</c:v>
                </c:pt>
              </c:numCache>
            </c:numRef>
          </c:cat>
          <c:val>
            <c:numRef>
              <c:f>'[2]Figure 10.8'!$B$47:$AG$47</c:f>
              <c:numCache>
                <c:formatCode>General</c:formatCode>
                <c:ptCount val="32"/>
                <c:pt idx="0">
                  <c:v>5.3257628294036063</c:v>
                </c:pt>
                <c:pt idx="1">
                  <c:v>5.5695312499999936</c:v>
                </c:pt>
                <c:pt idx="2">
                  <c:v>5.5314999999999994</c:v>
                </c:pt>
                <c:pt idx="3">
                  <c:v>5.5254999999999965</c:v>
                </c:pt>
                <c:pt idx="4">
                  <c:v>5.5397500000000024</c:v>
                </c:pt>
                <c:pt idx="5">
                  <c:v>5.5847500000000005</c:v>
                </c:pt>
                <c:pt idx="6">
                  <c:v>5.6358267716535426</c:v>
                </c:pt>
                <c:pt idx="7">
                  <c:v>5.6763392857142909</c:v>
                </c:pt>
                <c:pt idx="8">
                  <c:v>5.8526785714285685</c:v>
                </c:pt>
                <c:pt idx="9">
                  <c:v>5.9429133858267722</c:v>
                </c:pt>
                <c:pt idx="10">
                  <c:v>6.0204232283464485</c:v>
                </c:pt>
                <c:pt idx="11">
                  <c:v>6.1732283464566926</c:v>
                </c:pt>
                <c:pt idx="12">
                  <c:v>6.2366071428571512</c:v>
                </c:pt>
                <c:pt idx="13">
                  <c:v>6.1153273809523814</c:v>
                </c:pt>
                <c:pt idx="14">
                  <c:v>5.9277343749999947</c:v>
                </c:pt>
                <c:pt idx="15">
                  <c:v>5.9174270072992705</c:v>
                </c:pt>
                <c:pt idx="16">
                  <c:v>5.9215328467153245</c:v>
                </c:pt>
                <c:pt idx="17">
                  <c:v>5.8962135036496397</c:v>
                </c:pt>
                <c:pt idx="18">
                  <c:v>5.8968978102189755</c:v>
                </c:pt>
                <c:pt idx="19">
                  <c:v>5.9105839416058386</c:v>
                </c:pt>
                <c:pt idx="20">
                  <c:v>5.869525547445245</c:v>
                </c:pt>
                <c:pt idx="21">
                  <c:v>5.8373631386861362</c:v>
                </c:pt>
                <c:pt idx="22">
                  <c:v>5.8505434782608692</c:v>
                </c:pt>
                <c:pt idx="23">
                  <c:v>5.8668478260869472</c:v>
                </c:pt>
                <c:pt idx="24">
                  <c:v>5.9157608695652115</c:v>
                </c:pt>
                <c:pt idx="25">
                  <c:v>5.9327445652173916</c:v>
                </c:pt>
                <c:pt idx="26">
                  <c:v>5.940217391304353</c:v>
                </c:pt>
                <c:pt idx="27">
                  <c:v>5.940217391304353</c:v>
                </c:pt>
                <c:pt idx="28">
                  <c:v>5.940217391304353</c:v>
                </c:pt>
                <c:pt idx="29">
                  <c:v>5.9483695652173934</c:v>
                </c:pt>
                <c:pt idx="30">
                  <c:v>5.9538043478260834</c:v>
                </c:pt>
                <c:pt idx="31">
                  <c:v>5.9504076086956506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D4E-449A-A4D0-46271C3808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928128"/>
        <c:axId val="138929664"/>
      </c:lineChart>
      <c:lineChart>
        <c:grouping val="standard"/>
        <c:varyColors val="0"/>
        <c:ser>
          <c:idx val="1"/>
          <c:order val="1"/>
          <c:tx>
            <c:strRef>
              <c:f>'[2]Figure 10.8'!$A$46</c:f>
              <c:strCache>
                <c:ptCount val="1"/>
                <c:pt idx="0">
                  <c:v>ICRG Corruption</c:v>
                </c:pt>
              </c:strCache>
            </c:strRef>
          </c:tx>
          <c:spPr>
            <a:ln w="50800" cap="rnd" cmpd="sng">
              <a:solidFill>
                <a:srgbClr val="D65268"/>
              </a:solidFill>
              <a:prstDash val="solid"/>
              <a:round/>
            </a:ln>
            <a:effectLst/>
          </c:spPr>
          <c:marker>
            <c:symbol val="circle"/>
            <c:size val="4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  <a:round/>
              </a:ln>
              <a:effectLst/>
            </c:spPr>
          </c:marker>
          <c:dPt>
            <c:idx val="20"/>
            <c:marker>
              <c:spPr>
                <a:solidFill>
                  <a:schemeClr val="dk1">
                    <a:tint val="55000"/>
                  </a:schemeClr>
                </a:solidFill>
                <a:ln w="9525">
                  <a:solidFill>
                    <a:srgbClr val="C00000">
                      <a:alpha val="99000"/>
                    </a:srgbClr>
                  </a:solidFill>
                  <a:round/>
                </a:ln>
                <a:effectLst>
                  <a:outerShdw blurRad="50800" dist="50800" dir="5400000" algn="ctr" rotWithShape="0">
                    <a:sysClr val="window" lastClr="FFFFFF">
                      <a:alpha val="99000"/>
                    </a:sysClr>
                  </a:outerShdw>
                </a:effectLst>
              </c:spPr>
            </c:marker>
            <c:bubble3D val="0"/>
            <c:spPr>
              <a:ln w="50800" cap="rnd" cmpd="sng">
                <a:solidFill>
                  <a:srgbClr val="D65268"/>
                </a:solidFill>
                <a:prstDash val="solid"/>
                <a:round/>
              </a:ln>
              <a:effectLst>
                <a:outerShdw blurRad="50800" dist="50800" dir="5400000" algn="ctr" rotWithShape="0">
                  <a:sysClr val="window" lastClr="FFFFFF">
                    <a:alpha val="99000"/>
                  </a:sys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2D4E-449A-A4D0-46271C38085B}"/>
              </c:ext>
            </c:extLst>
          </c:dPt>
          <c:cat>
            <c:numRef>
              <c:f>'[2]Figure 10.8'!$B$45:$AG$45</c:f>
              <c:numCache>
                <c:formatCode>General</c:formatCode>
                <c:ptCount val="32"/>
                <c:pt idx="0">
                  <c:v>1984</c:v>
                </c:pt>
                <c:pt idx="1">
                  <c:v>1985</c:v>
                </c:pt>
                <c:pt idx="2">
                  <c:v>1986</c:v>
                </c:pt>
                <c:pt idx="3">
                  <c:v>1987</c:v>
                </c:pt>
                <c:pt idx="4">
                  <c:v>1988</c:v>
                </c:pt>
                <c:pt idx="5">
                  <c:v>1989</c:v>
                </c:pt>
                <c:pt idx="6">
                  <c:v>1990</c:v>
                </c:pt>
                <c:pt idx="7">
                  <c:v>1991</c:v>
                </c:pt>
                <c:pt idx="8">
                  <c:v>1992</c:v>
                </c:pt>
                <c:pt idx="9">
                  <c:v>1993</c:v>
                </c:pt>
                <c:pt idx="10">
                  <c:v>1994</c:v>
                </c:pt>
                <c:pt idx="11">
                  <c:v>1995</c:v>
                </c:pt>
                <c:pt idx="12">
                  <c:v>1996</c:v>
                </c:pt>
                <c:pt idx="13">
                  <c:v>1997</c:v>
                </c:pt>
                <c:pt idx="14">
                  <c:v>1998</c:v>
                </c:pt>
                <c:pt idx="15">
                  <c:v>1999</c:v>
                </c:pt>
                <c:pt idx="16">
                  <c:v>2000</c:v>
                </c:pt>
                <c:pt idx="17">
                  <c:v>2001</c:v>
                </c:pt>
                <c:pt idx="18">
                  <c:v>2002</c:v>
                </c:pt>
                <c:pt idx="19">
                  <c:v>2003</c:v>
                </c:pt>
                <c:pt idx="20">
                  <c:v>2004</c:v>
                </c:pt>
                <c:pt idx="21">
                  <c:v>2005</c:v>
                </c:pt>
                <c:pt idx="22">
                  <c:v>2006</c:v>
                </c:pt>
                <c:pt idx="23">
                  <c:v>2007</c:v>
                </c:pt>
                <c:pt idx="24">
                  <c:v>2008</c:v>
                </c:pt>
                <c:pt idx="25">
                  <c:v>2009</c:v>
                </c:pt>
                <c:pt idx="26">
                  <c:v>2010</c:v>
                </c:pt>
                <c:pt idx="27">
                  <c:v>2011</c:v>
                </c:pt>
                <c:pt idx="28">
                  <c:v>2012</c:v>
                </c:pt>
                <c:pt idx="29">
                  <c:v>2013</c:v>
                </c:pt>
                <c:pt idx="30">
                  <c:v>2014</c:v>
                </c:pt>
                <c:pt idx="31">
                  <c:v>2015</c:v>
                </c:pt>
              </c:numCache>
            </c:numRef>
          </c:cat>
          <c:val>
            <c:numRef>
              <c:f>'[2]Figure 10.8'!$B$46:$AG$46</c:f>
              <c:numCache>
                <c:formatCode>General</c:formatCode>
                <c:ptCount val="32"/>
                <c:pt idx="0">
                  <c:v>5.8913834951456376</c:v>
                </c:pt>
                <c:pt idx="1">
                  <c:v>5.9958333333333389</c:v>
                </c:pt>
                <c:pt idx="2">
                  <c:v>5.9700000000000024</c:v>
                </c:pt>
                <c:pt idx="3">
                  <c:v>5.9730000000000034</c:v>
                </c:pt>
                <c:pt idx="4">
                  <c:v>6.0090000000000003</c:v>
                </c:pt>
                <c:pt idx="5">
                  <c:v>5.9720000000000004</c:v>
                </c:pt>
                <c:pt idx="6">
                  <c:v>6.0469160104986877</c:v>
                </c:pt>
                <c:pt idx="7">
                  <c:v>6.0843253968253945</c:v>
                </c:pt>
                <c:pt idx="8">
                  <c:v>6.1716269841269886</c:v>
                </c:pt>
                <c:pt idx="9">
                  <c:v>6.3257874015748037</c:v>
                </c:pt>
                <c:pt idx="10">
                  <c:v>6.324803149606292</c:v>
                </c:pt>
                <c:pt idx="11">
                  <c:v>6.2775590551181111</c:v>
                </c:pt>
                <c:pt idx="12">
                  <c:v>6.1468253968253945</c:v>
                </c:pt>
                <c:pt idx="13">
                  <c:v>5.9027777777777777</c:v>
                </c:pt>
                <c:pt idx="14">
                  <c:v>5.724609375</c:v>
                </c:pt>
                <c:pt idx="15">
                  <c:v>5.5675182481751735</c:v>
                </c:pt>
                <c:pt idx="16">
                  <c:v>5.4799270072992714</c:v>
                </c:pt>
                <c:pt idx="17">
                  <c:v>5.2696167883211729</c:v>
                </c:pt>
                <c:pt idx="18">
                  <c:v>4.7372262773722627</c:v>
                </c:pt>
                <c:pt idx="19">
                  <c:v>4.7956204379562042</c:v>
                </c:pt>
                <c:pt idx="20">
                  <c:v>4.7545620437956204</c:v>
                </c:pt>
                <c:pt idx="21">
                  <c:v>4.7782846715328464</c:v>
                </c:pt>
                <c:pt idx="22">
                  <c:v>4.7649456521739069</c:v>
                </c:pt>
                <c:pt idx="23">
                  <c:v>4.810235510869564</c:v>
                </c:pt>
                <c:pt idx="24">
                  <c:v>4.8840579710144869</c:v>
                </c:pt>
                <c:pt idx="25">
                  <c:v>4.9442934782608736</c:v>
                </c:pt>
                <c:pt idx="26">
                  <c:v>5.0416666666666705</c:v>
                </c:pt>
                <c:pt idx="27">
                  <c:v>5.045289855072463</c:v>
                </c:pt>
                <c:pt idx="28">
                  <c:v>4.9166666666666714</c:v>
                </c:pt>
                <c:pt idx="29">
                  <c:v>4.8596014492753623</c:v>
                </c:pt>
                <c:pt idx="30">
                  <c:v>4.8772644927536337</c:v>
                </c:pt>
                <c:pt idx="31">
                  <c:v>5.0489130434782608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D4E-449A-A4D0-46271C3808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9002624"/>
        <c:axId val="138931200"/>
      </c:lineChart>
      <c:catAx>
        <c:axId val="13892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/>
          <a:lstStyle/>
          <a:p>
            <a:pPr>
              <a:defRPr/>
            </a:pPr>
            <a:endParaRPr lang="en-US"/>
          </a:p>
        </c:txPr>
        <c:crossAx val="138929664"/>
        <c:crosses val="autoZero"/>
        <c:auto val="1"/>
        <c:lblAlgn val="ctr"/>
        <c:lblOffset val="100"/>
        <c:noMultiLvlLbl val="0"/>
      </c:catAx>
      <c:valAx>
        <c:axId val="138929664"/>
        <c:scaling>
          <c:orientation val="minMax"/>
          <c:max val="10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38928128"/>
        <c:crosses val="autoZero"/>
        <c:crossBetween val="between"/>
        <c:majorUnit val="1"/>
      </c:valAx>
      <c:valAx>
        <c:axId val="138931200"/>
        <c:scaling>
          <c:orientation val="minMax"/>
          <c:max val="10"/>
          <c:min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39002624"/>
        <c:crosses val="max"/>
        <c:crossBetween val="between"/>
      </c:valAx>
      <c:catAx>
        <c:axId val="1390026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389312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900" b="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defRPr>
            </a:pPr>
            <a:r>
              <a:rPr lang="en-US"/>
              <a:t>World Average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4671981627296624"/>
          <c:y val="0.17171296296296329"/>
          <c:w val="0.72436592300962377"/>
          <c:h val="0.58139654418197606"/>
        </c:manualLayout>
      </c:layout>
      <c:lineChart>
        <c:grouping val="standard"/>
        <c:varyColors val="0"/>
        <c:ser>
          <c:idx val="0"/>
          <c:order val="0"/>
          <c:tx>
            <c:strRef>
              <c:f>Tabelle4!$A$2</c:f>
              <c:strCache>
                <c:ptCount val="1"/>
                <c:pt idx="0">
                  <c:v>ICRG COC</c:v>
                </c:pt>
              </c:strCache>
            </c:strRef>
          </c:tx>
          <c:spPr>
            <a:ln w="53975" cap="rnd">
              <a:solidFill>
                <a:schemeClr val="accent2">
                  <a:lumMod val="75000"/>
                </a:schemeClr>
              </a:solidFill>
              <a:round/>
            </a:ln>
            <a:effectLst>
              <a:outerShdw blurRad="50800" dist="50800" dir="5400000" algn="ctr" rotWithShape="0">
                <a:srgbClr val="D65268"/>
              </a:outerShdw>
            </a:effectLst>
          </c:spPr>
          <c:marker>
            <c:symbol val="none"/>
          </c:marker>
          <c:cat>
            <c:numRef>
              <c:f>Tabelle4!$B$1:$AA$1</c:f>
              <c:numCache>
                <c:formatCode>General</c:formatCode>
                <c:ptCount val="26"/>
                <c:pt idx="0">
                  <c:v>1984</c:v>
                </c:pt>
                <c:pt idx="1">
                  <c:v>1985</c:v>
                </c:pt>
                <c:pt idx="2">
                  <c:v>1986</c:v>
                </c:pt>
                <c:pt idx="3">
                  <c:v>1987</c:v>
                </c:pt>
                <c:pt idx="4">
                  <c:v>1988</c:v>
                </c:pt>
                <c:pt idx="5">
                  <c:v>1989</c:v>
                </c:pt>
                <c:pt idx="6">
                  <c:v>1990</c:v>
                </c:pt>
                <c:pt idx="7">
                  <c:v>1991</c:v>
                </c:pt>
                <c:pt idx="8">
                  <c:v>1992</c:v>
                </c:pt>
                <c:pt idx="9">
                  <c:v>1993</c:v>
                </c:pt>
                <c:pt idx="10">
                  <c:v>1994</c:v>
                </c:pt>
                <c:pt idx="11">
                  <c:v>1995</c:v>
                </c:pt>
                <c:pt idx="12">
                  <c:v>1996</c:v>
                </c:pt>
                <c:pt idx="13">
                  <c:v>1997</c:v>
                </c:pt>
                <c:pt idx="14">
                  <c:v>1998</c:v>
                </c:pt>
                <c:pt idx="15">
                  <c:v>1999</c:v>
                </c:pt>
                <c:pt idx="16">
                  <c:v>2000</c:v>
                </c:pt>
                <c:pt idx="17">
                  <c:v>2001</c:v>
                </c:pt>
                <c:pt idx="18">
                  <c:v>2002</c:v>
                </c:pt>
                <c:pt idx="19">
                  <c:v>2003</c:v>
                </c:pt>
                <c:pt idx="20">
                  <c:v>2004</c:v>
                </c:pt>
                <c:pt idx="21">
                  <c:v>2005</c:v>
                </c:pt>
                <c:pt idx="22">
                  <c:v>2006</c:v>
                </c:pt>
                <c:pt idx="23">
                  <c:v>2007</c:v>
                </c:pt>
                <c:pt idx="24">
                  <c:v>2008</c:v>
                </c:pt>
                <c:pt idx="25">
                  <c:v>2009</c:v>
                </c:pt>
              </c:numCache>
            </c:numRef>
          </c:cat>
          <c:val>
            <c:numRef>
              <c:f>Tabelle4!$B$2:$AA$2</c:f>
              <c:numCache>
                <c:formatCode>General</c:formatCode>
                <c:ptCount val="26"/>
                <c:pt idx="0">
                  <c:v>3.4738805970149245</c:v>
                </c:pt>
                <c:pt idx="1">
                  <c:v>3.5502283105022827</c:v>
                </c:pt>
                <c:pt idx="2">
                  <c:v>3.5627853881278542</c:v>
                </c:pt>
                <c:pt idx="3">
                  <c:v>3.5559360730593603</c:v>
                </c:pt>
                <c:pt idx="4">
                  <c:v>3.5821917808219257</c:v>
                </c:pt>
                <c:pt idx="5">
                  <c:v>3.5673515981735218</c:v>
                </c:pt>
                <c:pt idx="6">
                  <c:v>3.5636574074074092</c:v>
                </c:pt>
                <c:pt idx="7">
                  <c:v>3.5775462962962958</c:v>
                </c:pt>
                <c:pt idx="8">
                  <c:v>3.6689814814814854</c:v>
                </c:pt>
                <c:pt idx="9">
                  <c:v>3.7650462962962954</c:v>
                </c:pt>
                <c:pt idx="10">
                  <c:v>3.7511574074074092</c:v>
                </c:pt>
                <c:pt idx="11">
                  <c:v>3.6875000000000044</c:v>
                </c:pt>
                <c:pt idx="12">
                  <c:v>3.6388888888888848</c:v>
                </c:pt>
                <c:pt idx="13">
                  <c:v>3.4664351851851793</c:v>
                </c:pt>
                <c:pt idx="14">
                  <c:v>3.3124999999999942</c:v>
                </c:pt>
                <c:pt idx="15">
                  <c:v>3.2430555555555598</c:v>
                </c:pt>
                <c:pt idx="16">
                  <c:v>3.2002314814814872</c:v>
                </c:pt>
                <c:pt idx="17">
                  <c:v>3.0538194444444438</c:v>
                </c:pt>
                <c:pt idx="18">
                  <c:v>2.6828703703703711</c:v>
                </c:pt>
                <c:pt idx="19">
                  <c:v>2.7447916666666741</c:v>
                </c:pt>
                <c:pt idx="20">
                  <c:v>2.6840277777777857</c:v>
                </c:pt>
                <c:pt idx="21">
                  <c:v>2.6990740740740744</c:v>
                </c:pt>
                <c:pt idx="22">
                  <c:v>2.6851851851851847</c:v>
                </c:pt>
                <c:pt idx="23">
                  <c:v>2.7118055694444427</c:v>
                </c:pt>
                <c:pt idx="24">
                  <c:v>2.7390046296296267</c:v>
                </c:pt>
                <c:pt idx="25">
                  <c:v>2.791666666666667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3EF-4240-99CB-557CA11497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9949184"/>
        <c:axId val="139951488"/>
      </c:lineChart>
      <c:lineChart>
        <c:grouping val="standard"/>
        <c:varyColors val="0"/>
        <c:ser>
          <c:idx val="1"/>
          <c:order val="1"/>
          <c:tx>
            <c:strRef>
              <c:f>Tabelle4!$A$3</c:f>
              <c:strCache>
                <c:ptCount val="1"/>
                <c:pt idx="0">
                  <c:v>Diff. Years of Education</c:v>
                </c:pt>
              </c:strCache>
            </c:strRef>
          </c:tx>
          <c:spPr>
            <a:ln w="53975" cap="rnd">
              <a:solidFill>
                <a:srgbClr val="92D050"/>
              </a:solidFill>
              <a:round/>
            </a:ln>
            <a:effectLst>
              <a:outerShdw blurRad="50800" dist="50800" dir="5400000" algn="ctr" rotWithShape="0">
                <a:srgbClr val="00B050"/>
              </a:outerShdw>
            </a:effectLst>
          </c:spPr>
          <c:marker>
            <c:symbol val="none"/>
          </c:marker>
          <c:cat>
            <c:numRef>
              <c:f>Tabelle4!$B$1:$AA$1</c:f>
              <c:numCache>
                <c:formatCode>General</c:formatCode>
                <c:ptCount val="26"/>
                <c:pt idx="0">
                  <c:v>1984</c:v>
                </c:pt>
                <c:pt idx="1">
                  <c:v>1985</c:v>
                </c:pt>
                <c:pt idx="2">
                  <c:v>1986</c:v>
                </c:pt>
                <c:pt idx="3">
                  <c:v>1987</c:v>
                </c:pt>
                <c:pt idx="4">
                  <c:v>1988</c:v>
                </c:pt>
                <c:pt idx="5">
                  <c:v>1989</c:v>
                </c:pt>
                <c:pt idx="6">
                  <c:v>1990</c:v>
                </c:pt>
                <c:pt idx="7">
                  <c:v>1991</c:v>
                </c:pt>
                <c:pt idx="8">
                  <c:v>1992</c:v>
                </c:pt>
                <c:pt idx="9">
                  <c:v>1993</c:v>
                </c:pt>
                <c:pt idx="10">
                  <c:v>1994</c:v>
                </c:pt>
                <c:pt idx="11">
                  <c:v>1995</c:v>
                </c:pt>
                <c:pt idx="12">
                  <c:v>1996</c:v>
                </c:pt>
                <c:pt idx="13">
                  <c:v>1997</c:v>
                </c:pt>
                <c:pt idx="14">
                  <c:v>1998</c:v>
                </c:pt>
                <c:pt idx="15">
                  <c:v>1999</c:v>
                </c:pt>
                <c:pt idx="16">
                  <c:v>2000</c:v>
                </c:pt>
                <c:pt idx="17">
                  <c:v>2001</c:v>
                </c:pt>
                <c:pt idx="18">
                  <c:v>2002</c:v>
                </c:pt>
                <c:pt idx="19">
                  <c:v>2003</c:v>
                </c:pt>
                <c:pt idx="20">
                  <c:v>2004</c:v>
                </c:pt>
                <c:pt idx="21">
                  <c:v>2005</c:v>
                </c:pt>
                <c:pt idx="22">
                  <c:v>2006</c:v>
                </c:pt>
                <c:pt idx="23">
                  <c:v>2007</c:v>
                </c:pt>
                <c:pt idx="24">
                  <c:v>2008</c:v>
                </c:pt>
                <c:pt idx="25">
                  <c:v>2009</c:v>
                </c:pt>
              </c:numCache>
            </c:numRef>
          </c:cat>
          <c:val>
            <c:numRef>
              <c:f>Tabelle4!$B$3:$AA$3</c:f>
              <c:numCache>
                <c:formatCode>General</c:formatCode>
                <c:ptCount val="26"/>
                <c:pt idx="0">
                  <c:v>3.3241579650498148</c:v>
                </c:pt>
                <c:pt idx="1">
                  <c:v>3.3028891554025757</c:v>
                </c:pt>
                <c:pt idx="2">
                  <c:v>3.4165877838657326</c:v>
                </c:pt>
                <c:pt idx="3">
                  <c:v>3.5248069946896528</c:v>
                </c:pt>
                <c:pt idx="4">
                  <c:v>3.6296014626548714</c:v>
                </c:pt>
                <c:pt idx="5">
                  <c:v>3.7419302528851723</c:v>
                </c:pt>
                <c:pt idx="6">
                  <c:v>3.8495973638362355</c:v>
                </c:pt>
                <c:pt idx="7">
                  <c:v>3.9551529255178184</c:v>
                </c:pt>
                <c:pt idx="8">
                  <c:v>4.0641807185278847</c:v>
                </c:pt>
                <c:pt idx="9">
                  <c:v>4.1759862407213966</c:v>
                </c:pt>
                <c:pt idx="10">
                  <c:v>4.2864029237793631</c:v>
                </c:pt>
                <c:pt idx="11">
                  <c:v>4.4009862678746385</c:v>
                </c:pt>
                <c:pt idx="12">
                  <c:v>4.5100140418443395</c:v>
                </c:pt>
                <c:pt idx="13">
                  <c:v>4.6190418170558045</c:v>
                </c:pt>
                <c:pt idx="14">
                  <c:v>4.730152924027708</c:v>
                </c:pt>
                <c:pt idx="15">
                  <c:v>4.8412640508678306</c:v>
                </c:pt>
                <c:pt idx="16">
                  <c:v>4.9523751594953991</c:v>
                </c:pt>
                <c:pt idx="17">
                  <c:v>5.0627918276521875</c:v>
                </c:pt>
                <c:pt idx="18">
                  <c:v>5.1752918023202152</c:v>
                </c:pt>
                <c:pt idx="19">
                  <c:v>5.2794585078954697</c:v>
                </c:pt>
                <c:pt idx="20">
                  <c:v>5.3877918173869341</c:v>
                </c:pt>
                <c:pt idx="21">
                  <c:v>5.4968196269538714</c:v>
                </c:pt>
                <c:pt idx="22">
                  <c:v>5.6100140437483699</c:v>
                </c:pt>
                <c:pt idx="23">
                  <c:v>5.7211251631379065</c:v>
                </c:pt>
                <c:pt idx="24">
                  <c:v>5.8287640503711167</c:v>
                </c:pt>
                <c:pt idx="25">
                  <c:v>5.9336251599921237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3EF-4240-99CB-557CA11497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332864"/>
        <c:axId val="123331328"/>
      </c:lineChart>
      <c:catAx>
        <c:axId val="139949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defRPr>
            </a:pPr>
            <a:endParaRPr lang="en-US"/>
          </a:p>
        </c:txPr>
        <c:crossAx val="139951488"/>
        <c:crosses val="autoZero"/>
        <c:auto val="1"/>
        <c:lblAlgn val="ctr"/>
        <c:lblOffset val="100"/>
        <c:noMultiLvlLbl val="0"/>
      </c:catAx>
      <c:valAx>
        <c:axId val="139951488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askerville Old Face" panose="02020602080505020303" pitchFamily="18" charset="0"/>
                    <a:ea typeface="+mn-ea"/>
                    <a:cs typeface="+mn-cs"/>
                  </a:defRPr>
                </a:pPr>
                <a:r>
                  <a:rPr lang="en-US"/>
                  <a:t>ICRG Control of Corruption</a:t>
                </a:r>
                <a:br>
                  <a:rPr lang="en-US"/>
                </a:br>
                <a:r>
                  <a:rPr lang="en-US"/>
                  <a:t>(0 to 6 Best)</a:t>
                </a:r>
              </a:p>
            </c:rich>
          </c:tx>
          <c:layout>
            <c:manualLayout>
              <c:xMode val="edge"/>
              <c:yMode val="edge"/>
              <c:x val="4.9467128225253093E-2"/>
              <c:y val="0.3162942074812429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defRPr>
            </a:pPr>
            <a:endParaRPr lang="en-US"/>
          </a:p>
        </c:txPr>
        <c:crossAx val="139949184"/>
        <c:crosses val="autoZero"/>
        <c:crossBetween val="between"/>
      </c:valAx>
      <c:valAx>
        <c:axId val="12333132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defRPr>
            </a:pPr>
            <a:endParaRPr lang="en-US"/>
          </a:p>
        </c:txPr>
        <c:crossAx val="123332864"/>
        <c:crosses val="max"/>
        <c:crossBetween val="between"/>
      </c:valAx>
      <c:catAx>
        <c:axId val="1233328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233313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skerville Old Face" panose="02020602080505020303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Baskerville Old Face" panose="02020602080505020303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GDP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4346981627296623"/>
          <c:y val="0.2889125838436874"/>
          <c:w val="0.75106036745406812"/>
          <c:h val="0.49073235637212015"/>
        </c:manualLayout>
      </c:layout>
      <c:lineChart>
        <c:grouping val="standard"/>
        <c:varyColors val="0"/>
        <c:ser>
          <c:idx val="0"/>
          <c:order val="0"/>
          <c:tx>
            <c:strRef>
              <c:f>fig_gdp!$A$3</c:f>
              <c:strCache>
                <c:ptCount val="1"/>
                <c:pt idx="0">
                  <c:v>GDP per capita</c:v>
                </c:pt>
              </c:strCache>
            </c:strRef>
          </c:tx>
          <c:spPr>
            <a:ln w="22225" cap="rnd">
              <a:solidFill>
                <a:srgbClr val="091691"/>
              </a:solidFill>
              <a:round/>
            </a:ln>
            <a:effectLst/>
          </c:spPr>
          <c:marker>
            <c:symbol val="star"/>
            <c:size val="4"/>
            <c:spPr>
              <a:noFill/>
              <a:ln w="9525">
                <a:solidFill>
                  <a:schemeClr val="dk1">
                    <a:tint val="88500"/>
                  </a:schemeClr>
                </a:solidFill>
                <a:round/>
              </a:ln>
              <a:effectLst/>
            </c:spPr>
          </c:marker>
          <c:cat>
            <c:strRef>
              <c:f>fig_gdp!$G$1:$AF$1</c:f>
              <c:strCache>
                <c:ptCount val="2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</c:strCache>
            </c:strRef>
          </c:cat>
          <c:val>
            <c:numRef>
              <c:f>fig_gdp!$G$3:$AF$3</c:f>
              <c:numCache>
                <c:formatCode>General</c:formatCode>
                <c:ptCount val="26"/>
                <c:pt idx="0">
                  <c:v>11275.203376594072</c:v>
                </c:pt>
                <c:pt idx="1">
                  <c:v>11298.842039573025</c:v>
                </c:pt>
                <c:pt idx="2">
                  <c:v>11359.679834538671</c:v>
                </c:pt>
                <c:pt idx="3">
                  <c:v>11391.355323722119</c:v>
                </c:pt>
                <c:pt idx="4">
                  <c:v>11662.009985753863</c:v>
                </c:pt>
                <c:pt idx="5">
                  <c:v>12170.909711756914</c:v>
                </c:pt>
                <c:pt idx="6">
                  <c:v>12336.979654660761</c:v>
                </c:pt>
                <c:pt idx="7">
                  <c:v>12688.264158793732</c:v>
                </c:pt>
                <c:pt idx="8">
                  <c:v>12737.319710744487</c:v>
                </c:pt>
                <c:pt idx="9">
                  <c:v>12536.702647873777</c:v>
                </c:pt>
                <c:pt idx="10">
                  <c:v>13357.078678693169</c:v>
                </c:pt>
                <c:pt idx="11">
                  <c:v>13490.789303707605</c:v>
                </c:pt>
                <c:pt idx="12">
                  <c:v>13649.934511426834</c:v>
                </c:pt>
                <c:pt idx="13">
                  <c:v>13881.33359221649</c:v>
                </c:pt>
                <c:pt idx="14">
                  <c:v>14380.002081403209</c:v>
                </c:pt>
                <c:pt idx="15">
                  <c:v>14702.371195014985</c:v>
                </c:pt>
                <c:pt idx="16">
                  <c:v>15117.079396958683</c:v>
                </c:pt>
                <c:pt idx="17">
                  <c:v>15564.338756028086</c:v>
                </c:pt>
                <c:pt idx="18">
                  <c:v>15551.323992919777</c:v>
                </c:pt>
                <c:pt idx="19">
                  <c:v>14866.170112492864</c:v>
                </c:pt>
                <c:pt idx="20">
                  <c:v>15168.40884834059</c:v>
                </c:pt>
                <c:pt idx="21">
                  <c:v>15355.968916327785</c:v>
                </c:pt>
                <c:pt idx="22">
                  <c:v>15489.574144769233</c:v>
                </c:pt>
                <c:pt idx="23">
                  <c:v>15600.74253947939</c:v>
                </c:pt>
                <c:pt idx="24">
                  <c:v>15857.924846778176</c:v>
                </c:pt>
                <c:pt idx="25">
                  <c:v>16343.760150743325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102-42AC-B446-416C3E77E3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398784"/>
        <c:axId val="123396864"/>
      </c:lineChart>
      <c:lineChart>
        <c:grouping val="standard"/>
        <c:varyColors val="0"/>
        <c:ser>
          <c:idx val="1"/>
          <c:order val="1"/>
          <c:tx>
            <c:strRef>
              <c:f>fig_gdp!$A$2</c:f>
              <c:strCache>
                <c:ptCount val="1"/>
                <c:pt idx="0">
                  <c:v>ICRG Corruption</c:v>
                </c:pt>
              </c:strCache>
            </c:strRef>
          </c:tx>
          <c:spPr>
            <a:ln w="22225" cap="rnd" cmpd="sng">
              <a:solidFill>
                <a:srgbClr val="FF0000"/>
              </a:solidFill>
              <a:prstDash val="solid"/>
              <a:round/>
            </a:ln>
            <a:effectLst/>
          </c:spPr>
          <c:marker>
            <c:symbol val="circle"/>
            <c:size val="4"/>
            <c:spPr>
              <a:solidFill>
                <a:schemeClr val="dk1">
                  <a:tint val="55000"/>
                </a:schemeClr>
              </a:solidFill>
              <a:ln w="9525">
                <a:solidFill>
                  <a:schemeClr val="dk1">
                    <a:tint val="55000"/>
                  </a:schemeClr>
                </a:solidFill>
                <a:round/>
              </a:ln>
              <a:effectLst/>
            </c:spPr>
          </c:marker>
          <c:cat>
            <c:strRef>
              <c:f>fig_gdp!$G$1:$Z$1</c:f>
              <c:strCache>
                <c:ptCount val="20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</c:strCache>
            </c:strRef>
          </c:cat>
          <c:val>
            <c:numRef>
              <c:f>fig_gdp!$G$2:$AF$2</c:f>
              <c:numCache>
                <c:formatCode>General</c:formatCode>
                <c:ptCount val="26"/>
                <c:pt idx="0">
                  <c:v>6.0592672413793114</c:v>
                </c:pt>
                <c:pt idx="1">
                  <c:v>6.1549145299145156</c:v>
                </c:pt>
                <c:pt idx="2">
                  <c:v>6.2467948717948723</c:v>
                </c:pt>
                <c:pt idx="3">
                  <c:v>6.4191176470588243</c:v>
                </c:pt>
                <c:pt idx="4">
                  <c:v>6.4180672268907566</c:v>
                </c:pt>
                <c:pt idx="5">
                  <c:v>6.3489583333333339</c:v>
                </c:pt>
                <c:pt idx="6">
                  <c:v>6.1735537190082628</c:v>
                </c:pt>
                <c:pt idx="7">
                  <c:v>5.9318181818181932</c:v>
                </c:pt>
                <c:pt idx="8">
                  <c:v>5.7459349593495821</c:v>
                </c:pt>
                <c:pt idx="9">
                  <c:v>5.5921052631578849</c:v>
                </c:pt>
                <c:pt idx="10">
                  <c:v>5.5139925373134275</c:v>
                </c:pt>
                <c:pt idx="11">
                  <c:v>5.3073694029850804</c:v>
                </c:pt>
                <c:pt idx="12">
                  <c:v>4.753731343283583</c:v>
                </c:pt>
                <c:pt idx="13">
                  <c:v>4.8134328358208958</c:v>
                </c:pt>
                <c:pt idx="14">
                  <c:v>4.7714552238805972</c:v>
                </c:pt>
                <c:pt idx="15">
                  <c:v>4.7957089552238834</c:v>
                </c:pt>
                <c:pt idx="16">
                  <c:v>4.7824074074074066</c:v>
                </c:pt>
                <c:pt idx="17">
                  <c:v>4.8337962999999995</c:v>
                </c:pt>
                <c:pt idx="18">
                  <c:v>4.9069444444444494</c:v>
                </c:pt>
                <c:pt idx="19">
                  <c:v>4.9652777777777768</c:v>
                </c:pt>
                <c:pt idx="20">
                  <c:v>5.064814814814806</c:v>
                </c:pt>
                <c:pt idx="21">
                  <c:v>5.0685185185185047</c:v>
                </c:pt>
                <c:pt idx="22">
                  <c:v>4.9552238805970239</c:v>
                </c:pt>
                <c:pt idx="23">
                  <c:v>4.9020522388059655</c:v>
                </c:pt>
                <c:pt idx="24">
                  <c:v>4.9219924812030182</c:v>
                </c:pt>
                <c:pt idx="25">
                  <c:v>5.1480769230769141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102-42AC-B446-416C3E77E3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990208"/>
        <c:axId val="126988672"/>
      </c:lineChart>
      <c:valAx>
        <c:axId val="123396864"/>
        <c:scaling>
          <c:orientation val="minMax"/>
          <c:max val="20000"/>
          <c:min val="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398784"/>
        <c:crosses val="autoZero"/>
        <c:crossBetween val="between"/>
      </c:valAx>
      <c:catAx>
        <c:axId val="123398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396864"/>
        <c:crosses val="autoZero"/>
        <c:auto val="1"/>
        <c:lblAlgn val="ctr"/>
        <c:lblOffset val="100"/>
        <c:noMultiLvlLbl val="0"/>
      </c:catAx>
      <c:valAx>
        <c:axId val="126988672"/>
        <c:scaling>
          <c:orientation val="minMax"/>
          <c:max val="10"/>
          <c:min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990208"/>
        <c:crosses val="max"/>
        <c:crossBetween val="between"/>
      </c:valAx>
      <c:catAx>
        <c:axId val="1269902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269886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defRPr>
            </a:pPr>
            <a:r>
              <a:rPr lang="en-US"/>
              <a:t>World Average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9.3567492545107628E-2"/>
          <c:y val="0.13065611675540856"/>
          <c:w val="0.80428742218740978"/>
          <c:h val="0.70704219335783869"/>
        </c:manualLayout>
      </c:layout>
      <c:lineChart>
        <c:grouping val="standard"/>
        <c:varyColors val="0"/>
        <c:ser>
          <c:idx val="0"/>
          <c:order val="0"/>
          <c:tx>
            <c:strRef>
              <c:f>Tabelle3!$A$2</c:f>
              <c:strCache>
                <c:ptCount val="1"/>
                <c:pt idx="0">
                  <c:v>ICRG Corruption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>
              <a:outerShdw blurRad="50800" dist="50800" dir="5400000" algn="ctr" rotWithShape="0">
                <a:srgbClr val="00B050"/>
              </a:outerShdw>
            </a:effectLst>
          </c:spPr>
          <c:marker>
            <c:symbol val="none"/>
          </c:marker>
          <c:cat>
            <c:numRef>
              <c:f>Tabelle3!$B$1:$AB$1</c:f>
              <c:numCache>
                <c:formatCode>General</c:formatCode>
                <c:ptCount val="27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  <c:pt idx="25">
                  <c:v>2010</c:v>
                </c:pt>
                <c:pt idx="26">
                  <c:v>2011</c:v>
                </c:pt>
              </c:numCache>
            </c:numRef>
          </c:cat>
          <c:val>
            <c:numRef>
              <c:f>Tabelle3!$B$2:$AB$2</c:f>
              <c:numCache>
                <c:formatCode>General</c:formatCode>
                <c:ptCount val="27"/>
                <c:pt idx="0">
                  <c:v>3.3441734417344202</c:v>
                </c:pt>
                <c:pt idx="1">
                  <c:v>3.3287760416666692</c:v>
                </c:pt>
                <c:pt idx="2">
                  <c:v>3.3313802083333375</c:v>
                </c:pt>
                <c:pt idx="3">
                  <c:v>3.3548177083333375</c:v>
                </c:pt>
                <c:pt idx="4">
                  <c:v>3.3307291666666665</c:v>
                </c:pt>
                <c:pt idx="5">
                  <c:v>3.3667097329888027</c:v>
                </c:pt>
                <c:pt idx="6">
                  <c:v>3.393229166666667</c:v>
                </c:pt>
                <c:pt idx="7">
                  <c:v>3.4563802083333375</c:v>
                </c:pt>
                <c:pt idx="8">
                  <c:v>3.5574935400516812</c:v>
                </c:pt>
                <c:pt idx="9">
                  <c:v>3.5568475452196378</c:v>
                </c:pt>
                <c:pt idx="10">
                  <c:v>3.5258397932816541</c:v>
                </c:pt>
                <c:pt idx="11">
                  <c:v>3.4361979166666647</c:v>
                </c:pt>
                <c:pt idx="12">
                  <c:v>3.2643229166666692</c:v>
                </c:pt>
                <c:pt idx="13">
                  <c:v>3.1474358974358982</c:v>
                </c:pt>
                <c:pt idx="14">
                  <c:v>3.0407673860911282</c:v>
                </c:pt>
                <c:pt idx="15">
                  <c:v>2.9728132387706827</c:v>
                </c:pt>
                <c:pt idx="16">
                  <c:v>2.8259456264775387</c:v>
                </c:pt>
                <c:pt idx="17">
                  <c:v>2.4657210401891252</c:v>
                </c:pt>
                <c:pt idx="18">
                  <c:v>2.5094562647754142</c:v>
                </c:pt>
                <c:pt idx="19">
                  <c:v>2.4787234042553186</c:v>
                </c:pt>
                <c:pt idx="20">
                  <c:v>2.497044917257683</c:v>
                </c:pt>
                <c:pt idx="21">
                  <c:v>2.4885563380281677</c:v>
                </c:pt>
                <c:pt idx="22">
                  <c:v>2.5178990633802787</c:v>
                </c:pt>
                <c:pt idx="23">
                  <c:v>2.572769953051639</c:v>
                </c:pt>
                <c:pt idx="24">
                  <c:v>2.611795774647887</c:v>
                </c:pt>
                <c:pt idx="25">
                  <c:v>2.6748826291079797</c:v>
                </c:pt>
                <c:pt idx="26">
                  <c:v>2.6772300469483619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E1A-43D5-88ED-8724A452DD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244672"/>
        <c:axId val="137246208"/>
      </c:lineChart>
      <c:lineChart>
        <c:grouping val="standard"/>
        <c:varyColors val="0"/>
        <c:ser>
          <c:idx val="1"/>
          <c:order val="1"/>
          <c:tx>
            <c:strRef>
              <c:f>Tabelle3!$A$3</c:f>
              <c:strCache>
                <c:ptCount val="1"/>
                <c:pt idx="0">
                  <c:v>GINI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>
              <a:outerShdw blurRad="50800" dist="50800" dir="5400000" sx="3000" sy="3000" algn="ctr" rotWithShape="0">
                <a:srgbClr val="000000">
                  <a:alpha val="43137"/>
                </a:srgbClr>
              </a:outerShdw>
            </a:effectLst>
          </c:spPr>
          <c:marker>
            <c:symbol val="none"/>
          </c:marker>
          <c:cat>
            <c:numRef>
              <c:f>Tabelle3!$B$1:$AB$1</c:f>
              <c:numCache>
                <c:formatCode>General</c:formatCode>
                <c:ptCount val="27"/>
                <c:pt idx="0">
                  <c:v>1985</c:v>
                </c:pt>
                <c:pt idx="1">
                  <c:v>1986</c:v>
                </c:pt>
                <c:pt idx="2">
                  <c:v>1987</c:v>
                </c:pt>
                <c:pt idx="3">
                  <c:v>1988</c:v>
                </c:pt>
                <c:pt idx="4">
                  <c:v>1989</c:v>
                </c:pt>
                <c:pt idx="5">
                  <c:v>1990</c:v>
                </c:pt>
                <c:pt idx="6">
                  <c:v>1991</c:v>
                </c:pt>
                <c:pt idx="7">
                  <c:v>1992</c:v>
                </c:pt>
                <c:pt idx="8">
                  <c:v>1993</c:v>
                </c:pt>
                <c:pt idx="9">
                  <c:v>1994</c:v>
                </c:pt>
                <c:pt idx="10">
                  <c:v>1995</c:v>
                </c:pt>
                <c:pt idx="11">
                  <c:v>1996</c:v>
                </c:pt>
                <c:pt idx="12">
                  <c:v>1997</c:v>
                </c:pt>
                <c:pt idx="13">
                  <c:v>1998</c:v>
                </c:pt>
                <c:pt idx="14">
                  <c:v>1999</c:v>
                </c:pt>
                <c:pt idx="15">
                  <c:v>2000</c:v>
                </c:pt>
                <c:pt idx="16">
                  <c:v>2001</c:v>
                </c:pt>
                <c:pt idx="17">
                  <c:v>2002</c:v>
                </c:pt>
                <c:pt idx="18">
                  <c:v>2003</c:v>
                </c:pt>
                <c:pt idx="19">
                  <c:v>2004</c:v>
                </c:pt>
                <c:pt idx="20">
                  <c:v>2005</c:v>
                </c:pt>
                <c:pt idx="21">
                  <c:v>2006</c:v>
                </c:pt>
                <c:pt idx="22">
                  <c:v>2007</c:v>
                </c:pt>
                <c:pt idx="23">
                  <c:v>2008</c:v>
                </c:pt>
                <c:pt idx="24">
                  <c:v>2009</c:v>
                </c:pt>
                <c:pt idx="25">
                  <c:v>2010</c:v>
                </c:pt>
                <c:pt idx="26">
                  <c:v>2011</c:v>
                </c:pt>
              </c:numCache>
            </c:numRef>
          </c:cat>
          <c:val>
            <c:numRef>
              <c:f>Tabelle3!$B$3:$AB$3</c:f>
              <c:numCache>
                <c:formatCode>General</c:formatCode>
                <c:ptCount val="27"/>
                <c:pt idx="0">
                  <c:v>40.105454545454549</c:v>
                </c:pt>
                <c:pt idx="1">
                  <c:v>45.641000000000005</c:v>
                </c:pt>
                <c:pt idx="2">
                  <c:v>41.762307692307765</c:v>
                </c:pt>
                <c:pt idx="3">
                  <c:v>41.042000000000009</c:v>
                </c:pt>
                <c:pt idx="4">
                  <c:v>44.494705882352932</c:v>
                </c:pt>
                <c:pt idx="5">
                  <c:v>44.492307692307691</c:v>
                </c:pt>
                <c:pt idx="6">
                  <c:v>45.658000000000001</c:v>
                </c:pt>
                <c:pt idx="7">
                  <c:v>44.305652173913046</c:v>
                </c:pt>
                <c:pt idx="8">
                  <c:v>45.446666666666488</c:v>
                </c:pt>
                <c:pt idx="9">
                  <c:v>43.912380952380957</c:v>
                </c:pt>
                <c:pt idx="10">
                  <c:v>45.38842105263145</c:v>
                </c:pt>
                <c:pt idx="11">
                  <c:v>45.081999999999987</c:v>
                </c:pt>
                <c:pt idx="12">
                  <c:v>47.3035</c:v>
                </c:pt>
                <c:pt idx="13">
                  <c:v>43.976774193548394</c:v>
                </c:pt>
                <c:pt idx="14">
                  <c:v>44.218928571428577</c:v>
                </c:pt>
                <c:pt idx="15">
                  <c:v>44.149375000000013</c:v>
                </c:pt>
                <c:pt idx="16">
                  <c:v>43.50514285714285</c:v>
                </c:pt>
                <c:pt idx="17">
                  <c:v>42.669285714285763</c:v>
                </c:pt>
                <c:pt idx="18">
                  <c:v>42.807567567567396</c:v>
                </c:pt>
                <c:pt idx="19">
                  <c:v>38.172786885245898</c:v>
                </c:pt>
                <c:pt idx="20">
                  <c:v>38.230000000000011</c:v>
                </c:pt>
                <c:pt idx="21">
                  <c:v>39.056666666666487</c:v>
                </c:pt>
                <c:pt idx="22">
                  <c:v>36.785500000000013</c:v>
                </c:pt>
                <c:pt idx="23">
                  <c:v>37.383015873015879</c:v>
                </c:pt>
                <c:pt idx="24">
                  <c:v>37.973076923076931</c:v>
                </c:pt>
                <c:pt idx="25">
                  <c:v>36.358153846153954</c:v>
                </c:pt>
                <c:pt idx="26">
                  <c:v>37.161111111111119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E1A-43D5-88ED-8724A452DD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7270400"/>
        <c:axId val="137248128"/>
      </c:lineChart>
      <c:catAx>
        <c:axId val="13724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defRPr>
            </a:pPr>
            <a:endParaRPr lang="en-US"/>
          </a:p>
        </c:txPr>
        <c:crossAx val="137246208"/>
        <c:crosses val="autoZero"/>
        <c:auto val="1"/>
        <c:lblAlgn val="ctr"/>
        <c:lblOffset val="100"/>
        <c:noMultiLvlLbl val="0"/>
      </c:catAx>
      <c:valAx>
        <c:axId val="137246208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Baskerville Old Face" panose="02020602080505020303" pitchFamily="18" charset="0"/>
                    <a:ea typeface="+mn-ea"/>
                    <a:cs typeface="+mn-cs"/>
                  </a:defRPr>
                </a:pPr>
                <a:r>
                  <a:rPr lang="en-US"/>
                  <a:t>ICRG Control of Corruption</a:t>
                </a:r>
                <a:br>
                  <a:rPr lang="en-US"/>
                </a:br>
                <a:r>
                  <a:rPr lang="en-US"/>
                  <a:t>(0 to 6 Best)</a:t>
                </a:r>
              </a:p>
            </c:rich>
          </c:tx>
          <c:layout>
            <c:manualLayout>
              <c:xMode val="edge"/>
              <c:yMode val="edge"/>
              <c:x val="1.9197207678883083E-2"/>
              <c:y val="0.27147779381628651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defRPr>
            </a:pPr>
            <a:endParaRPr lang="en-US"/>
          </a:p>
        </c:txPr>
        <c:crossAx val="137244672"/>
        <c:crosses val="autoZero"/>
        <c:crossBetween val="between"/>
      </c:valAx>
      <c:valAx>
        <c:axId val="137248128"/>
        <c:scaling>
          <c:orientation val="minMax"/>
          <c:max val="10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defRPr>
            </a:pPr>
            <a:endParaRPr lang="en-US"/>
          </a:p>
        </c:txPr>
        <c:crossAx val="137270400"/>
        <c:crosses val="max"/>
        <c:crossBetween val="between"/>
      </c:valAx>
      <c:catAx>
        <c:axId val="1372704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372481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skerville Old Face" panose="02020602080505020303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Baskerville Old Face" panose="02020602080505020303" pitchFamily="18" charset="0"/>
        </a:defRPr>
      </a:pPr>
      <a:endParaRPr lang="en-US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o-RO" sz="1800" b="1" dirty="0"/>
              <a:t>Evoluția independenței justiției în Raportul Competitivității Globale</a:t>
            </a:r>
            <a:endParaRPr lang="en-US" sz="1800" b="1" dirty="0"/>
          </a:p>
        </c:rich>
      </c:tx>
      <c:layout>
        <c:manualLayout>
          <c:xMode val="edge"/>
          <c:yMode val="edge"/>
          <c:x val="8.9996585792629563E-2"/>
          <c:y val="2.70793036750483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2007 - 208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Bangladesh</c:v>
                </c:pt>
                <c:pt idx="1">
                  <c:v>Brazil</c:v>
                </c:pt>
                <c:pt idx="2">
                  <c:v>Ethiopia</c:v>
                </c:pt>
                <c:pt idx="3">
                  <c:v>Ghana*</c:v>
                </c:pt>
                <c:pt idx="4">
                  <c:v>India</c:v>
                </c:pt>
                <c:pt idx="5">
                  <c:v>Jordan</c:v>
                </c:pt>
                <c:pt idx="6">
                  <c:v>Kenya</c:v>
                </c:pt>
                <c:pt idx="7">
                  <c:v>Kyrgyzstan</c:v>
                </c:pt>
                <c:pt idx="8">
                  <c:v>Lebanon^</c:v>
                </c:pt>
                <c:pt idx="9">
                  <c:v>Mozambique</c:v>
                </c:pt>
                <c:pt idx="10">
                  <c:v>Nepal</c:v>
                </c:pt>
                <c:pt idx="11">
                  <c:v>Nigeria</c:v>
                </c:pt>
                <c:pt idx="12">
                  <c:v>Pakistan</c:v>
                </c:pt>
                <c:pt idx="13">
                  <c:v>Romania</c:v>
                </c:pt>
                <c:pt idx="14">
                  <c:v>South Africa</c:v>
                </c:pt>
                <c:pt idx="15">
                  <c:v>Tajikistan</c:v>
                </c:pt>
                <c:pt idx="16">
                  <c:v>Tanzania, United Republic of</c:v>
                </c:pt>
                <c:pt idx="17">
                  <c:v>Uganda</c:v>
                </c:pt>
                <c:pt idx="18">
                  <c:v>Zambia</c:v>
                </c:pt>
                <c:pt idx="19">
                  <c:v>Zimbabwe</c:v>
                </c:pt>
              </c:strCache>
            </c:strRef>
          </c:cat>
          <c:val>
            <c:numRef>
              <c:f>Sheet1!$B$2:$B$21</c:f>
              <c:numCache>
                <c:formatCode>General</c:formatCode>
                <c:ptCount val="20"/>
                <c:pt idx="0">
                  <c:v>3.3103066939999999</c:v>
                </c:pt>
                <c:pt idx="1">
                  <c:v>4.2960450000000003</c:v>
                </c:pt>
                <c:pt idx="2">
                  <c:v>3.5237611769999999</c:v>
                </c:pt>
                <c:pt idx="3">
                  <c:v>5.0982349999999999</c:v>
                </c:pt>
                <c:pt idx="4">
                  <c:v>7.9242310829999996</c:v>
                </c:pt>
                <c:pt idx="5">
                  <c:v>7.2222654080000002</c:v>
                </c:pt>
                <c:pt idx="6">
                  <c:v>4.0293136179999998</c:v>
                </c:pt>
                <c:pt idx="7">
                  <c:v>2.4457319759999998</c:v>
                </c:pt>
                <c:pt idx="8">
                  <c:v>2.836716</c:v>
                </c:pt>
                <c:pt idx="9">
                  <c:v>3.6789508419999999</c:v>
                </c:pt>
                <c:pt idx="10">
                  <c:v>5.2055164620000003</c:v>
                </c:pt>
                <c:pt idx="11">
                  <c:v>4.9345366610000001</c:v>
                </c:pt>
                <c:pt idx="12">
                  <c:v>4.9128870620000002</c:v>
                </c:pt>
                <c:pt idx="13">
                  <c:v>4.2007279999999998</c:v>
                </c:pt>
                <c:pt idx="14">
                  <c:v>8.187196342</c:v>
                </c:pt>
                <c:pt idx="15">
                  <c:v>4.6178392089999996</c:v>
                </c:pt>
                <c:pt idx="16">
                  <c:v>5.8147688659999996</c:v>
                </c:pt>
                <c:pt idx="17">
                  <c:v>4.6805595059999998</c:v>
                </c:pt>
                <c:pt idx="18">
                  <c:v>4.2062428900000004</c:v>
                </c:pt>
                <c:pt idx="19">
                  <c:v>2.0571605169999998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85-41DA-B977-AABFB060371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2017 - 2018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Bangladesh</c:v>
                </c:pt>
                <c:pt idx="1">
                  <c:v>Brazil</c:v>
                </c:pt>
                <c:pt idx="2">
                  <c:v>Ethiopia</c:v>
                </c:pt>
                <c:pt idx="3">
                  <c:v>Ghana*</c:v>
                </c:pt>
                <c:pt idx="4">
                  <c:v>India</c:v>
                </c:pt>
                <c:pt idx="5">
                  <c:v>Jordan</c:v>
                </c:pt>
                <c:pt idx="6">
                  <c:v>Kenya</c:v>
                </c:pt>
                <c:pt idx="7">
                  <c:v>Kyrgyzstan</c:v>
                </c:pt>
                <c:pt idx="8">
                  <c:v>Lebanon^</c:v>
                </c:pt>
                <c:pt idx="9">
                  <c:v>Mozambique</c:v>
                </c:pt>
                <c:pt idx="10">
                  <c:v>Nepal</c:v>
                </c:pt>
                <c:pt idx="11">
                  <c:v>Nigeria</c:v>
                </c:pt>
                <c:pt idx="12">
                  <c:v>Pakistan</c:v>
                </c:pt>
                <c:pt idx="13">
                  <c:v>Romania</c:v>
                </c:pt>
                <c:pt idx="14">
                  <c:v>South Africa</c:v>
                </c:pt>
                <c:pt idx="15">
                  <c:v>Tajikistan</c:v>
                </c:pt>
                <c:pt idx="16">
                  <c:v>Tanzania, United Republic of</c:v>
                </c:pt>
                <c:pt idx="17">
                  <c:v>Uganda</c:v>
                </c:pt>
                <c:pt idx="18">
                  <c:v>Zambia</c:v>
                </c:pt>
                <c:pt idx="19">
                  <c:v>Zimbabwe</c:v>
                </c:pt>
              </c:strCache>
            </c:strRef>
          </c:cat>
          <c:val>
            <c:numRef>
              <c:f>Sheet1!$C$2:$C$21</c:f>
              <c:numCache>
                <c:formatCode>General</c:formatCode>
                <c:ptCount val="20"/>
                <c:pt idx="0">
                  <c:v>4.4858941948474902</c:v>
                </c:pt>
                <c:pt idx="1">
                  <c:v>5.7074680000000004</c:v>
                </c:pt>
                <c:pt idx="2">
                  <c:v>5.0397730559309801</c:v>
                </c:pt>
                <c:pt idx="3">
                  <c:v>6.518764</c:v>
                </c:pt>
                <c:pt idx="4">
                  <c:v>6.1105129781226903</c:v>
                </c:pt>
                <c:pt idx="5">
                  <c:v>7.0522545352449404</c:v>
                </c:pt>
                <c:pt idx="6">
                  <c:v>5.9106740379170803</c:v>
                </c:pt>
                <c:pt idx="7">
                  <c:v>4.1391869932819398</c:v>
                </c:pt>
                <c:pt idx="8">
                  <c:v>4.0426950000000001</c:v>
                </c:pt>
                <c:pt idx="9">
                  <c:v>3.7809516669551999</c:v>
                </c:pt>
                <c:pt idx="10">
                  <c:v>5.5604772018475499</c:v>
                </c:pt>
                <c:pt idx="11">
                  <c:v>4.9475250452911901</c:v>
                </c:pt>
                <c:pt idx="12">
                  <c:v>4.95305844107029</c:v>
                </c:pt>
                <c:pt idx="13">
                  <c:v>5.3469379999999997</c:v>
                </c:pt>
                <c:pt idx="14">
                  <c:v>6.9810103362745402</c:v>
                </c:pt>
                <c:pt idx="15">
                  <c:v>6.2436003751251903</c:v>
                </c:pt>
                <c:pt idx="16">
                  <c:v>5.2964114301469403</c:v>
                </c:pt>
                <c:pt idx="17">
                  <c:v>4.6209683921191198</c:v>
                </c:pt>
                <c:pt idx="18">
                  <c:v>4.5965662335443298</c:v>
                </c:pt>
                <c:pt idx="19">
                  <c:v>3.9349896880781001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85-41DA-B977-AABFB06037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9847120"/>
        <c:axId val="1383001248"/>
      </c:barChart>
      <c:catAx>
        <c:axId val="13598471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t" anchorCtr="0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Countries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t" anchorCtr="0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3001248"/>
        <c:crosses val="autoZero"/>
        <c:auto val="1"/>
        <c:lblAlgn val="ctr"/>
        <c:lblOffset val="100"/>
        <c:noMultiLvlLbl val="0"/>
      </c:catAx>
      <c:valAx>
        <c:axId val="1383001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Judicial Independence Score (1-10)</a:t>
                </a:r>
              </a:p>
            </c:rich>
          </c:tx>
          <c:layout>
            <c:manualLayout>
              <c:xMode val="edge"/>
              <c:yMode val="edge"/>
              <c:x val="1.0666666666666699E-2"/>
              <c:y val="0.271199363377449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9847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1166442609307985"/>
          <c:y val="0.48764480116967973"/>
          <c:w val="8.8335573906920178E-2"/>
          <c:h val="7.49521010067165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0.16984</cdr:x>
      <cdr:y>0.88745</cdr:y>
    </cdr:from>
    <cdr:to>
      <cdr:x>0.90144</cdr:x>
      <cdr:y>0.93168</cdr:y>
    </cdr:to>
    <cdr:grpSp>
      <cdr:nvGrpSpPr>
        <cdr:cNvPr id="4" name="Gruppieren 3">
          <a:extLst xmlns:a="http://schemas.openxmlformats.org/drawingml/2006/main">
            <a:ext uri="{FF2B5EF4-FFF2-40B4-BE49-F238E27FC236}">
              <a16:creationId xmlns:a16="http://schemas.microsoft.com/office/drawing/2014/main" id="{5C45CAF9-8F99-410D-823F-CC92495DD0E3}"/>
            </a:ext>
          </a:extLst>
        </cdr:cNvPr>
        <cdr:cNvGrpSpPr/>
      </cdr:nvGrpSpPr>
      <cdr:grpSpPr>
        <a:xfrm xmlns:a="http://schemas.openxmlformats.org/drawingml/2006/main">
          <a:off x="1438051" y="4455275"/>
          <a:ext cx="6194523" cy="222048"/>
          <a:chOff x="921530" y="3809015"/>
          <a:chExt cx="3940174" cy="193981"/>
        </a:xfrm>
      </cdr:grpSpPr>
      <cdr:sp macro="" textlink="">
        <cdr:nvSpPr>
          <cdr:cNvPr id="2" name="Pfeil nach rechts 1"/>
          <cdr:cNvSpPr/>
        </cdr:nvSpPr>
        <cdr:spPr>
          <a:xfrm xmlns:a="http://schemas.openxmlformats.org/drawingml/2006/main">
            <a:off x="2918604" y="3809015"/>
            <a:ext cx="1943100" cy="190491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chemeClr val="accent6">
              <a:lumMod val="50000"/>
            </a:schemeClr>
          </a:solidFill>
        </cdr:spPr>
        <cdr:style>
          <a:lnRef xmlns:a="http://schemas.openxmlformats.org/drawingml/2006/main" idx="2">
            <a:schemeClr val="accent3">
              <a:shade val="50000"/>
            </a:schemeClr>
          </a:lnRef>
          <a:fillRef xmlns:a="http://schemas.openxmlformats.org/drawingml/2006/main" idx="1">
            <a:schemeClr val="accent3"/>
          </a:fillRef>
          <a:effectRef xmlns:a="http://schemas.openxmlformats.org/drawingml/2006/main" idx="0">
            <a:schemeClr val="accent3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/>
          </a:p>
        </cdr:txBody>
      </cdr:sp>
      <cdr:sp macro="" textlink="">
        <cdr:nvSpPr>
          <cdr:cNvPr id="3" name="Pfeil nach rechts 2"/>
          <cdr:cNvSpPr/>
        </cdr:nvSpPr>
        <cdr:spPr>
          <a:xfrm xmlns:a="http://schemas.openxmlformats.org/drawingml/2006/main" flipH="1">
            <a:off x="921530" y="3812505"/>
            <a:ext cx="1943100" cy="190491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C00000"/>
          </a:solidFill>
        </cdr:spPr>
        <cdr:style>
          <a:lnRef xmlns:a="http://schemas.openxmlformats.org/drawingml/2006/main" idx="2">
            <a:schemeClr val="accent3">
              <a:shade val="50000"/>
            </a:schemeClr>
          </a:lnRef>
          <a:fillRef xmlns:a="http://schemas.openxmlformats.org/drawingml/2006/main" idx="1">
            <a:schemeClr val="accent3"/>
          </a:fillRef>
          <a:effectRef xmlns:a="http://schemas.openxmlformats.org/drawingml/2006/main" idx="0">
            <a:schemeClr val="accent3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/>
          </a:p>
        </cdr:txBody>
      </cdr:sp>
    </cdr:grpSp>
  </cdr:relSizeAnchor>
  <cdr:relSizeAnchor xmlns:cdr="http://schemas.openxmlformats.org/drawingml/2006/chartDrawing">
    <cdr:from>
      <cdr:x>0.35279</cdr:x>
      <cdr:y>0.88597</cdr:y>
    </cdr:from>
    <cdr:to>
      <cdr:x>0.79057</cdr:x>
      <cdr:y>0.92634</cdr:y>
    </cdr:to>
    <cdr:sp macro="" textlink="">
      <cdr:nvSpPr>
        <cdr:cNvPr id="5" name="Textfeld 4"/>
        <cdr:cNvSpPr txBox="1"/>
      </cdr:nvSpPr>
      <cdr:spPr>
        <a:xfrm xmlns:a="http://schemas.openxmlformats.org/drawingml/2006/main">
          <a:off x="2029162" y="3579202"/>
          <a:ext cx="2518036" cy="1630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Particularism                       Universalism</a:t>
          </a:r>
        </a:p>
      </cdr:txBody>
    </cdr:sp>
  </cdr:relSizeAnchor>
  <cdr:relSizeAnchor xmlns:cdr="http://schemas.openxmlformats.org/drawingml/2006/chartDrawing">
    <cdr:from>
      <cdr:x>0.00828</cdr:x>
      <cdr:y>0.91276</cdr:y>
    </cdr:from>
    <cdr:to>
      <cdr:x>0.16891</cdr:x>
      <cdr:y>1</cdr:y>
    </cdr:to>
    <cdr:sp macro="" textlink="">
      <cdr:nvSpPr>
        <cdr:cNvPr id="6" name="Textfeld 2"/>
        <cdr:cNvSpPr txBox="1"/>
      </cdr:nvSpPr>
      <cdr:spPr>
        <a:xfrm xmlns:a="http://schemas.openxmlformats.org/drawingml/2006/main">
          <a:off x="47625" y="3687445"/>
          <a:ext cx="923925" cy="352425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/>
        <a:p xmlns:a="http://schemas.openxmlformats.org/drawingml/2006/main">
          <a:pPr algn="l"/>
          <a:r>
            <a:rPr lang="en-US"/>
            <a:t>n = 209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0.02898</cdr:x>
      <cdr:y>0.93896</cdr:y>
    </cdr:from>
    <cdr:to>
      <cdr:x>0.37475</cdr:x>
      <cdr:y>0.99689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167829" y="3631099"/>
          <a:ext cx="2002423" cy="2240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000" b="0" i="0" u="none" strike="noStrike" kern="120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rPr>
            <a:t>coef= -.144,  p=0,033,  N=90</a:t>
          </a:r>
          <a:endParaRPr lang="en-US" sz="110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0.92985</cdr:x>
      <cdr:y>0.1474</cdr:y>
    </cdr:from>
    <cdr:to>
      <cdr:x>0.99443</cdr:x>
      <cdr:y>0.70643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5677224" y="626892"/>
          <a:ext cx="394294" cy="23775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Corruption</a:t>
          </a:r>
          <a:r>
            <a:rPr lang="en-US" sz="1000" baseline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Score  (1-10 Best)</a:t>
          </a:r>
          <a:endParaRPr lang="en-US" sz="1000">
            <a:solidFill>
              <a:schemeClr val="bg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0.02359</cdr:x>
      <cdr:y>0.14194</cdr:y>
    </cdr:from>
    <cdr:to>
      <cdr:x>0.08817</cdr:x>
      <cdr:y>0.72122</cdr:y>
    </cdr:to>
    <cdr:sp macro="" textlink="">
      <cdr:nvSpPr>
        <cdr:cNvPr id="3" name="Textfeld 1"/>
        <cdr:cNvSpPr txBox="1"/>
      </cdr:nvSpPr>
      <cdr:spPr>
        <a:xfrm xmlns:a="http://schemas.openxmlformats.org/drawingml/2006/main">
          <a:off x="144027" y="603668"/>
          <a:ext cx="394294" cy="24636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Bureaucratic Quality </a:t>
          </a:r>
          <a:r>
            <a:rPr lang="en-US" sz="1000" baseline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(1-10 Best)</a:t>
          </a:r>
          <a:endParaRPr lang="en-US" sz="1000">
            <a:solidFill>
              <a:schemeClr val="bg2">
                <a:lumMod val="2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0.75351</cdr:x>
      <cdr:y>0.9389</cdr:y>
    </cdr:from>
    <cdr:to>
      <cdr:x>1</cdr:x>
      <cdr:y>1</cdr:y>
    </cdr:to>
    <cdr:sp macro="" textlink="">
      <cdr:nvSpPr>
        <cdr:cNvPr id="5" name="Textfeld 1"/>
        <cdr:cNvSpPr txBox="1"/>
      </cdr:nvSpPr>
      <cdr:spPr>
        <a:xfrm xmlns:a="http://schemas.openxmlformats.org/drawingml/2006/main">
          <a:off x="4600560" y="3805264"/>
          <a:ext cx="1504965" cy="247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b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90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 =</a:t>
          </a:r>
          <a:r>
            <a:rPr lang="en-US" sz="900" baseline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+120 (1986-1998), 140 (1999-2015) countries</a:t>
          </a:r>
          <a:endParaRPr lang="en-US" sz="900">
            <a:solidFill>
              <a:schemeClr val="bg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0.88995</cdr:x>
      <cdr:y>0.11862</cdr:y>
    </cdr:from>
    <cdr:to>
      <cdr:x>0.98578</cdr:x>
      <cdr:y>0.82348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7730775" y="634437"/>
          <a:ext cx="832456" cy="3769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US" sz="1000" dirty="0">
              <a:solidFill>
                <a:schemeClr val="bg2">
                  <a:lumMod val="25000"/>
                </a:schemeClr>
              </a:solidFill>
              <a:latin typeface="Baskerville Old Face" panose="02020602080505020303" pitchFamily="18" charset="0"/>
            </a:rPr>
            <a:t>Years of Education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0.9257</cdr:x>
      <cdr:y>0.23726</cdr:y>
    </cdr:from>
    <cdr:to>
      <cdr:x>0.99028</cdr:x>
      <cdr:y>0.79629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4232285" y="650864"/>
          <a:ext cx="295260" cy="15335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>
              <a:solidFill>
                <a:schemeClr val="bg2">
                  <a:lumMod val="25000"/>
                </a:schemeClr>
              </a:solidFill>
            </a:rPr>
            <a:t>Corruption</a:t>
          </a:r>
          <a:r>
            <a:rPr lang="en-US" sz="900" baseline="0">
              <a:solidFill>
                <a:schemeClr val="bg2">
                  <a:lumMod val="25000"/>
                </a:schemeClr>
              </a:solidFill>
            </a:rPr>
            <a:t> Score  (1-10 Best)</a:t>
          </a:r>
          <a:endParaRPr lang="en-US" sz="900">
            <a:solidFill>
              <a:schemeClr val="bg2">
                <a:lumMod val="2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</cdr:x>
      <cdr:y>0.2095</cdr:y>
    </cdr:from>
    <cdr:to>
      <cdr:x>0.06458</cdr:x>
      <cdr:y>0.82987</cdr:y>
    </cdr:to>
    <cdr:sp macro="" textlink="">
      <cdr:nvSpPr>
        <cdr:cNvPr id="3" name="Textfeld 1"/>
        <cdr:cNvSpPr txBox="1"/>
      </cdr:nvSpPr>
      <cdr:spPr>
        <a:xfrm xmlns:a="http://schemas.openxmlformats.org/drawingml/2006/main">
          <a:off x="0" y="574688"/>
          <a:ext cx="295260" cy="17017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>
              <a:solidFill>
                <a:schemeClr val="bg2">
                  <a:lumMod val="25000"/>
                </a:schemeClr>
              </a:solidFill>
            </a:rPr>
            <a:t>GDP</a:t>
          </a:r>
          <a:r>
            <a:rPr lang="en-US" sz="900" baseline="0">
              <a:solidFill>
                <a:schemeClr val="bg2">
                  <a:lumMod val="25000"/>
                </a:schemeClr>
              </a:solidFill>
            </a:rPr>
            <a:t> percapita in 2010 US Dollars</a:t>
          </a:r>
          <a:endParaRPr lang="en-US" sz="900">
            <a:solidFill>
              <a:schemeClr val="bg2">
                <a:lumMod val="2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0.67083</cdr:x>
      <cdr:y>0.90973</cdr:y>
    </cdr:from>
    <cdr:to>
      <cdr:x>1</cdr:x>
      <cdr:y>1</cdr:y>
    </cdr:to>
    <cdr:sp macro="" textlink="">
      <cdr:nvSpPr>
        <cdr:cNvPr id="4" name="Textfeld 1"/>
        <cdr:cNvSpPr txBox="1"/>
      </cdr:nvSpPr>
      <cdr:spPr>
        <a:xfrm xmlns:a="http://schemas.openxmlformats.org/drawingml/2006/main">
          <a:off x="3067035" y="2495576"/>
          <a:ext cx="1504965" cy="247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b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900">
              <a:solidFill>
                <a:schemeClr val="bg2">
                  <a:lumMod val="50000"/>
                </a:schemeClr>
              </a:solidFill>
            </a:rPr>
            <a:t>n =</a:t>
          </a:r>
          <a:r>
            <a:rPr lang="en-US" sz="900" baseline="0">
              <a:solidFill>
                <a:schemeClr val="bg2">
                  <a:lumMod val="50000"/>
                </a:schemeClr>
              </a:solidFill>
            </a:rPr>
            <a:t> +110 countries</a:t>
          </a:r>
          <a:endParaRPr lang="en-US" sz="900">
            <a:solidFill>
              <a:schemeClr val="bg2">
                <a:lumMod val="50000"/>
              </a:schemeClr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0.92539</cdr:x>
      <cdr:y>0.19815</cdr:y>
    </cdr:from>
    <cdr:to>
      <cdr:x>1</cdr:x>
      <cdr:y>0.73712</cdr:y>
    </cdr:to>
    <cdr:sp macro="" textlink="">
      <cdr:nvSpPr>
        <cdr:cNvPr id="2" name="Textfeld 1"/>
        <cdr:cNvSpPr txBox="1"/>
      </cdr:nvSpPr>
      <cdr:spPr>
        <a:xfrm xmlns:a="http://schemas.openxmlformats.org/drawingml/2006/main">
          <a:off x="6734176" y="714375"/>
          <a:ext cx="542924" cy="19431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square" rtlCol="0" anchor="ctr"/>
        <a:lstStyle xmlns:a="http://schemas.openxmlformats.org/drawingml/2006/main"/>
        <a:p xmlns:a="http://schemas.openxmlformats.org/drawingml/2006/main">
          <a:pPr algn="ctr"/>
          <a:r>
            <a:rPr lang="en-US" sz="1000">
              <a:solidFill>
                <a:schemeClr val="tx1">
                  <a:lumMod val="85000"/>
                  <a:lumOff val="15000"/>
                </a:schemeClr>
              </a:solidFill>
              <a:latin typeface="Baskerville Old Face" panose="02020602080505020303" pitchFamily="18" charset="0"/>
            </a:rPr>
            <a:t>GINI Index </a:t>
          </a:r>
          <a:br>
            <a:rPr lang="en-US" sz="1000">
              <a:solidFill>
                <a:schemeClr val="tx1">
                  <a:lumMod val="85000"/>
                  <a:lumOff val="15000"/>
                </a:schemeClr>
              </a:solidFill>
              <a:latin typeface="Baskerville Old Face" panose="02020602080505020303" pitchFamily="18" charset="0"/>
            </a:rPr>
          </a:br>
          <a:r>
            <a:rPr lang="en-US" sz="1000">
              <a:solidFill>
                <a:schemeClr val="tx1">
                  <a:lumMod val="85000"/>
                  <a:lumOff val="15000"/>
                </a:schemeClr>
              </a:solidFill>
              <a:latin typeface="Baskerville Old Face" panose="02020602080505020303" pitchFamily="18" charset="0"/>
            </a:rPr>
            <a:t>(0 to 100 Worst)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0.03467</cdr:x>
      <cdr:y>0.90262</cdr:y>
    </cdr:from>
    <cdr:to>
      <cdr:x>0.32133</cdr:x>
      <cdr:y>0.97378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0200" y="6121400"/>
          <a:ext cx="2730500" cy="482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/>
            <a:t>* 2008 - 2009 data</a:t>
          </a:r>
          <a:r>
            <a:rPr lang="en-US" sz="1100" baseline="0"/>
            <a:t> used for earlier data</a:t>
          </a:r>
        </a:p>
        <a:p xmlns:a="http://schemas.openxmlformats.org/drawingml/2006/main">
          <a:r>
            <a:rPr lang="en-US" sz="1100" baseline="0"/>
            <a:t>^ 2010 - 2011 data used for earlier data</a:t>
          </a:r>
          <a:endParaRPr lang="en-US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9378E-8F20-4F61-939E-088488321716}" type="datetimeFigureOut">
              <a:rPr lang="en-AU" smtClean="0"/>
              <a:pPr/>
              <a:t>24/10/2017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F8B2E3-16F8-40C8-BBD3-ADB8617229D5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6628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F069-6943-4689-89E1-1A7D29B34BF6}" type="datetimeFigureOut">
              <a:rPr lang="en-AU" smtClean="0"/>
              <a:pPr/>
              <a:t>24/10/2017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12C5-3B93-40E0-93A1-5E9A9E4E2C1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2956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F069-6943-4689-89E1-1A7D29B34BF6}" type="datetimeFigureOut">
              <a:rPr lang="en-AU" smtClean="0"/>
              <a:pPr/>
              <a:t>24/10/2017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12C5-3B93-40E0-93A1-5E9A9E4E2C1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51654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F069-6943-4689-89E1-1A7D29B34BF6}" type="datetimeFigureOut">
              <a:rPr lang="en-AU" smtClean="0"/>
              <a:pPr/>
              <a:t>24/10/2017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12C5-3B93-40E0-93A1-5E9A9E4E2C1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08409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F069-6943-4689-89E1-1A7D29B34BF6}" type="datetimeFigureOut">
              <a:rPr lang="en-AU" smtClean="0"/>
              <a:pPr/>
              <a:t>24/10/2017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12C5-3B93-40E0-93A1-5E9A9E4E2C1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65261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F069-6943-4689-89E1-1A7D29B34BF6}" type="datetimeFigureOut">
              <a:rPr lang="en-AU" smtClean="0"/>
              <a:pPr/>
              <a:t>24/10/2017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12C5-3B93-40E0-93A1-5E9A9E4E2C1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6166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F069-6943-4689-89E1-1A7D29B34BF6}" type="datetimeFigureOut">
              <a:rPr lang="en-AU" smtClean="0"/>
              <a:pPr/>
              <a:t>24/10/2017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12C5-3B93-40E0-93A1-5E9A9E4E2C1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0988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F069-6943-4689-89E1-1A7D29B34BF6}" type="datetimeFigureOut">
              <a:rPr lang="en-AU" smtClean="0"/>
              <a:pPr/>
              <a:t>24/10/2017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12C5-3B93-40E0-93A1-5E9A9E4E2C1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817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F069-6943-4689-89E1-1A7D29B34BF6}" type="datetimeFigureOut">
              <a:rPr lang="en-AU" smtClean="0"/>
              <a:pPr/>
              <a:t>24/10/2017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12C5-3B93-40E0-93A1-5E9A9E4E2C1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05576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F069-6943-4689-89E1-1A7D29B34BF6}" type="datetimeFigureOut">
              <a:rPr lang="en-AU" smtClean="0"/>
              <a:pPr/>
              <a:t>24/10/2017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12C5-3B93-40E0-93A1-5E9A9E4E2C1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86932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F069-6943-4689-89E1-1A7D29B34BF6}" type="datetimeFigureOut">
              <a:rPr lang="en-AU" smtClean="0"/>
              <a:pPr/>
              <a:t>24/10/2017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12C5-3B93-40E0-93A1-5E9A9E4E2C1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6531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7F069-6943-4689-89E1-1A7D29B34BF6}" type="datetimeFigureOut">
              <a:rPr lang="en-AU" smtClean="0"/>
              <a:pPr/>
              <a:t>24/10/2017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12C5-3B93-40E0-93A1-5E9A9E4E2C1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739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7F069-6943-4689-89E1-1A7D29B34BF6}" type="datetimeFigureOut">
              <a:rPr lang="en-AU" smtClean="0"/>
              <a:pPr/>
              <a:t>24/10/2017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612C5-3B93-40E0-93A1-5E9A9E4E2C1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63455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ainstcorruption.e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124" y="125795"/>
            <a:ext cx="10171438" cy="2871797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marL="714375" algn="l"/>
            <a:r>
              <a:rPr lang="ro-RO" b="1" dirty="0">
                <a:solidFill>
                  <a:schemeClr val="bg1"/>
                </a:solidFill>
              </a:rPr>
              <a:t>ÎN CĂUTAREA BUNEI GUVERNĂRI</a:t>
            </a:r>
            <a:br>
              <a:rPr lang="en-US" b="1" dirty="0">
                <a:solidFill>
                  <a:schemeClr val="bg1"/>
                </a:solidFill>
              </a:rPr>
            </a:b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71970" y="3987538"/>
            <a:ext cx="3701592" cy="940324"/>
          </a:xfrm>
        </p:spPr>
        <p:txBody>
          <a:bodyPr>
            <a:normAutofit fontScale="25000" lnSpcReduction="20000"/>
          </a:bodyPr>
          <a:lstStyle/>
          <a:p>
            <a:r>
              <a:rPr lang="en-AU" sz="11200" dirty="0">
                <a:solidFill>
                  <a:schemeClr val="accent1">
                    <a:lumMod val="75000"/>
                  </a:schemeClr>
                </a:solidFill>
              </a:rPr>
              <a:t>Alina Mungiu-Pippidi</a:t>
            </a:r>
            <a:endParaRPr lang="ro-RO" sz="112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AU" sz="11200" dirty="0"/>
          </a:p>
          <a:p>
            <a:endParaRPr lang="en-AU" sz="11200" dirty="0"/>
          </a:p>
          <a:p>
            <a:r>
              <a:rPr lang="en-AU" sz="11200" dirty="0">
                <a:hlinkClick r:id="rId2"/>
              </a:rPr>
              <a:t>www.againstcorruption.eu</a:t>
            </a:r>
            <a:endParaRPr lang="en-AU" sz="11200" dirty="0"/>
          </a:p>
          <a:p>
            <a:endParaRPr lang="en-AU" dirty="0"/>
          </a:p>
        </p:txBody>
      </p:sp>
      <p:pic>
        <p:nvPicPr>
          <p:cNvPr id="6" name="Picture 5" descr="C:\Users\a.mungiu-pippidi\Desktop\europa 2014 (procentage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286" y="723049"/>
            <a:ext cx="2150785" cy="177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1.1.1.1/bmi/assets.cambridge.org/97811075/34575/cover/9781107534575.jpg">
            <a:extLst>
              <a:ext uri="{FF2B5EF4-FFF2-40B4-BE49-F238E27FC236}">
                <a16:creationId xmlns:a16="http://schemas.microsoft.com/office/drawing/2014/main" id="{452A4430-A98F-4DB7-9D8C-28141EC6A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145" y="2340359"/>
            <a:ext cx="3262486" cy="4427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9265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10363200" cy="1143000"/>
          </a:xfrm>
        </p:spPr>
        <p:txBody>
          <a:bodyPr>
            <a:noAutofit/>
          </a:bodyPr>
          <a:lstStyle/>
          <a:p>
            <a:r>
              <a:rPr lang="ro-RO" sz="4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4. Primatul dezvoltării- hm, hm</a:t>
            </a:r>
            <a:endParaRPr lang="en-AU" sz="40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m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0208761"/>
              </p:ext>
            </p:extLst>
          </p:nvPr>
        </p:nvGraphicFramePr>
        <p:xfrm>
          <a:off x="812800" y="1905000"/>
          <a:ext cx="100584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4120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>
            <p:extLst/>
          </p:nvPr>
        </p:nvGraphicFramePr>
        <p:xfrm>
          <a:off x="1320801" y="1407126"/>
          <a:ext cx="10154508" cy="4917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5. Cercul vicios al inegalității</a:t>
            </a:r>
            <a:endParaRPr lang="de-DE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0341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6783366"/>
              </p:ext>
            </p:extLst>
          </p:nvPr>
        </p:nvGraphicFramePr>
        <p:xfrm>
          <a:off x="1409700" y="146050"/>
          <a:ext cx="9372600" cy="656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23694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AB5D0D2-A976-42A2-A0DD-C3D171285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542055"/>
              </p:ext>
            </p:extLst>
          </p:nvPr>
        </p:nvGraphicFramePr>
        <p:xfrm>
          <a:off x="631596" y="980389"/>
          <a:ext cx="10303495" cy="46230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7660">
                  <a:extLst>
                    <a:ext uri="{9D8B030D-6E8A-4147-A177-3AD203B41FA5}">
                      <a16:colId xmlns:a16="http://schemas.microsoft.com/office/drawing/2014/main" val="959425510"/>
                    </a:ext>
                  </a:extLst>
                </a:gridCol>
                <a:gridCol w="987991">
                  <a:extLst>
                    <a:ext uri="{9D8B030D-6E8A-4147-A177-3AD203B41FA5}">
                      <a16:colId xmlns:a16="http://schemas.microsoft.com/office/drawing/2014/main" val="2164531228"/>
                    </a:ext>
                  </a:extLst>
                </a:gridCol>
                <a:gridCol w="987991">
                  <a:extLst>
                    <a:ext uri="{9D8B030D-6E8A-4147-A177-3AD203B41FA5}">
                      <a16:colId xmlns:a16="http://schemas.microsoft.com/office/drawing/2014/main" val="954848965"/>
                    </a:ext>
                  </a:extLst>
                </a:gridCol>
                <a:gridCol w="943983">
                  <a:extLst>
                    <a:ext uri="{9D8B030D-6E8A-4147-A177-3AD203B41FA5}">
                      <a16:colId xmlns:a16="http://schemas.microsoft.com/office/drawing/2014/main" val="3799831664"/>
                    </a:ext>
                  </a:extLst>
                </a:gridCol>
                <a:gridCol w="1009997">
                  <a:extLst>
                    <a:ext uri="{9D8B030D-6E8A-4147-A177-3AD203B41FA5}">
                      <a16:colId xmlns:a16="http://schemas.microsoft.com/office/drawing/2014/main" val="1767949860"/>
                    </a:ext>
                  </a:extLst>
                </a:gridCol>
                <a:gridCol w="987991">
                  <a:extLst>
                    <a:ext uri="{9D8B030D-6E8A-4147-A177-3AD203B41FA5}">
                      <a16:colId xmlns:a16="http://schemas.microsoft.com/office/drawing/2014/main" val="3391860045"/>
                    </a:ext>
                  </a:extLst>
                </a:gridCol>
                <a:gridCol w="987991">
                  <a:extLst>
                    <a:ext uri="{9D8B030D-6E8A-4147-A177-3AD203B41FA5}">
                      <a16:colId xmlns:a16="http://schemas.microsoft.com/office/drawing/2014/main" val="3969247995"/>
                    </a:ext>
                  </a:extLst>
                </a:gridCol>
                <a:gridCol w="782251">
                  <a:extLst>
                    <a:ext uri="{9D8B030D-6E8A-4147-A177-3AD203B41FA5}">
                      <a16:colId xmlns:a16="http://schemas.microsoft.com/office/drawing/2014/main" val="3940748710"/>
                    </a:ext>
                  </a:extLst>
                </a:gridCol>
                <a:gridCol w="1247640">
                  <a:extLst>
                    <a:ext uri="{9D8B030D-6E8A-4147-A177-3AD203B41FA5}">
                      <a16:colId xmlns:a16="http://schemas.microsoft.com/office/drawing/2014/main" val="817339699"/>
                    </a:ext>
                  </a:extLst>
                </a:gridCol>
              </a:tblGrid>
              <a:tr h="6541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 i="1">
                        <a:solidFill>
                          <a:srgbClr val="404040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2007</a:t>
                      </a:r>
                      <a:endParaRPr lang="en-US" sz="2000" i="1">
                        <a:solidFill>
                          <a:srgbClr val="404040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2008</a:t>
                      </a:r>
                      <a:endParaRPr lang="en-US" sz="2000" i="1">
                        <a:solidFill>
                          <a:srgbClr val="404040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2009</a:t>
                      </a:r>
                      <a:endParaRPr lang="en-US" sz="2000" i="1">
                        <a:solidFill>
                          <a:srgbClr val="404040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2010</a:t>
                      </a:r>
                      <a:endParaRPr lang="en-US" sz="2000" i="1">
                        <a:solidFill>
                          <a:srgbClr val="404040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2011</a:t>
                      </a:r>
                      <a:endParaRPr lang="en-US" sz="2000" i="1">
                        <a:solidFill>
                          <a:srgbClr val="404040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2012</a:t>
                      </a:r>
                      <a:endParaRPr lang="en-US" sz="2000" i="1">
                        <a:solidFill>
                          <a:srgbClr val="404040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2013</a:t>
                      </a:r>
                      <a:endParaRPr lang="en-US" sz="2000" i="1">
                        <a:solidFill>
                          <a:srgbClr val="404040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2007-2013 change</a:t>
                      </a:r>
                      <a:endParaRPr lang="en-US" sz="2000" i="1">
                        <a:solidFill>
                          <a:srgbClr val="404040"/>
                        </a:solidFill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 anchor="ctr"/>
                </a:tc>
                <a:extLst>
                  <a:ext uri="{0D108BD9-81ED-4DB2-BD59-A6C34878D82A}">
                    <a16:rowId xmlns:a16="http://schemas.microsoft.com/office/drawing/2014/main" val="31052973"/>
                  </a:ext>
                </a:extLst>
              </a:tr>
              <a:tr h="356559">
                <a:tc>
                  <a:txBody>
                    <a:bodyPr/>
                    <a:lstStyle/>
                    <a:p>
                      <a:pPr marL="9017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o-RO" sz="2000" dirty="0">
                          <a:effectLst/>
                        </a:rPr>
                        <a:t>VALOARE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extLst>
                  <a:ext uri="{0D108BD9-81ED-4DB2-BD59-A6C34878D82A}">
                    <a16:rowId xmlns:a16="http://schemas.microsoft.com/office/drawing/2014/main" val="2496286758"/>
                  </a:ext>
                </a:extLst>
              </a:tr>
              <a:tr h="356559">
                <a:tc>
                  <a:txBody>
                    <a:bodyPr/>
                    <a:lstStyle/>
                    <a:p>
                      <a:pPr marL="9017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o-RO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Unic competitor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30,8%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24,1%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21,6%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26,4%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22,4%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12,9%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8,4%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↓↓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extLst>
                  <a:ext uri="{0D108BD9-81ED-4DB2-BD59-A6C34878D82A}">
                    <a16:rowId xmlns:a16="http://schemas.microsoft.com/office/drawing/2014/main" val="422070071"/>
                  </a:ext>
                </a:extLst>
              </a:tr>
              <a:tr h="356559">
                <a:tc>
                  <a:txBody>
                    <a:bodyPr/>
                    <a:lstStyle/>
                    <a:p>
                      <a:pPr marL="9017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o-RO" sz="2000" dirty="0">
                          <a:effectLst/>
                        </a:rPr>
                        <a:t>Conexiune politică</a:t>
                      </a:r>
                      <a:r>
                        <a:rPr lang="en-US" sz="2000" baseline="30000" dirty="0">
                          <a:effectLst/>
                        </a:rPr>
                        <a:t>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23,4%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31,3%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20,3%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16,4%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19,7%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16,5%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13,6%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↓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extLst>
                  <a:ext uri="{0D108BD9-81ED-4DB2-BD59-A6C34878D82A}">
                    <a16:rowId xmlns:a16="http://schemas.microsoft.com/office/drawing/2014/main" val="3467494151"/>
                  </a:ext>
                </a:extLst>
              </a:tr>
              <a:tr h="356559">
                <a:tc>
                  <a:txBody>
                    <a:bodyPr/>
                    <a:lstStyle/>
                    <a:p>
                      <a:pPr marL="9017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o-RO" sz="2000" dirty="0">
                          <a:effectLst/>
                        </a:rPr>
                        <a:t>Captură</a:t>
                      </a:r>
                      <a:r>
                        <a:rPr lang="en-US" sz="2000" baseline="30000" dirty="0">
                          <a:effectLst/>
                        </a:rPr>
                        <a:t>3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18,5%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11,8%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17,3%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20,9%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21,7%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9,3%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18,6%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↔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extLst>
                  <a:ext uri="{0D108BD9-81ED-4DB2-BD59-A6C34878D82A}">
                    <a16:rowId xmlns:a16="http://schemas.microsoft.com/office/drawing/2014/main" val="2956239877"/>
                  </a:ext>
                </a:extLst>
              </a:tr>
              <a:tr h="532710">
                <a:tc>
                  <a:txBody>
                    <a:bodyPr/>
                    <a:lstStyle/>
                    <a:p>
                      <a:pPr marL="9017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Total </a:t>
                      </a:r>
                      <a:r>
                        <a:rPr lang="ro-RO" sz="2000" dirty="0">
                          <a:effectLst/>
                        </a:rPr>
                        <a:t>particularism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o-RO" sz="2000" dirty="0">
                          <a:effectLst/>
                        </a:rPr>
                        <a:t>52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52,9%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43,9%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53,0%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49,1%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34,0%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o-RO" sz="2000" dirty="0">
                          <a:effectLst/>
                        </a:rPr>
                        <a:t>40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↓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463166"/>
                  </a:ext>
                </a:extLst>
              </a:tr>
              <a:tr h="356559">
                <a:tc>
                  <a:txBody>
                    <a:bodyPr/>
                    <a:lstStyle/>
                    <a:p>
                      <a:pPr marL="9017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o-RO" sz="2000" dirty="0">
                          <a:effectLst/>
                        </a:rPr>
                        <a:t>NUMĂR CONTRACTE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2007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2008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2009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2010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2011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2012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2013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extLst>
                  <a:ext uri="{0D108BD9-81ED-4DB2-BD59-A6C34878D82A}">
                    <a16:rowId xmlns:a16="http://schemas.microsoft.com/office/drawing/2014/main" val="3795111109"/>
                  </a:ext>
                </a:extLst>
              </a:tr>
              <a:tr h="356559">
                <a:tc>
                  <a:txBody>
                    <a:bodyPr/>
                    <a:lstStyle/>
                    <a:p>
                      <a:pPr marL="9017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o-RO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Unic competitor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30,1%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27,6%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20,3%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24,0%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24,2%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17,6%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12,2%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↓↓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extLst>
                  <a:ext uri="{0D108BD9-81ED-4DB2-BD59-A6C34878D82A}">
                    <a16:rowId xmlns:a16="http://schemas.microsoft.com/office/drawing/2014/main" val="229570496"/>
                  </a:ext>
                </a:extLst>
              </a:tr>
              <a:tr h="356559">
                <a:tc>
                  <a:txBody>
                    <a:bodyPr/>
                    <a:lstStyle/>
                    <a:p>
                      <a:pPr marL="9017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o-RO" sz="2000" dirty="0">
                          <a:effectLst/>
                        </a:rPr>
                        <a:t>Conexiune politică</a:t>
                      </a:r>
                      <a:r>
                        <a:rPr lang="en-US" sz="2000" baseline="30000" dirty="0">
                          <a:effectLst/>
                        </a:rPr>
                        <a:t>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22,7%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21,5%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19,9%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19,3%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19,7%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17,7%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17,3%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↓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extLst>
                  <a:ext uri="{0D108BD9-81ED-4DB2-BD59-A6C34878D82A}">
                    <a16:rowId xmlns:a16="http://schemas.microsoft.com/office/drawing/2014/main" val="597614238"/>
                  </a:ext>
                </a:extLst>
              </a:tr>
              <a:tr h="356559">
                <a:tc>
                  <a:txBody>
                    <a:bodyPr/>
                    <a:lstStyle/>
                    <a:p>
                      <a:pPr marL="9017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o-RO" sz="2000" dirty="0">
                          <a:effectLst/>
                        </a:rPr>
                        <a:t>Captură</a:t>
                      </a:r>
                      <a:r>
                        <a:rPr lang="en-US" sz="2000" baseline="30000" dirty="0">
                          <a:effectLst/>
                        </a:rPr>
                        <a:t>3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9,4%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8,5%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8,3%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7,4%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8,1%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7,5%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5,9%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↓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/>
                </a:tc>
                <a:extLst>
                  <a:ext uri="{0D108BD9-81ED-4DB2-BD59-A6C34878D82A}">
                    <a16:rowId xmlns:a16="http://schemas.microsoft.com/office/drawing/2014/main" val="545484823"/>
                  </a:ext>
                </a:extLst>
              </a:tr>
              <a:tr h="532710">
                <a:tc>
                  <a:txBody>
                    <a:bodyPr/>
                    <a:lstStyle/>
                    <a:p>
                      <a:pPr marL="9017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Total particularism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o-RO" sz="2000" dirty="0">
                          <a:effectLst/>
                        </a:rPr>
                        <a:t>48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45,3%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41,1%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42,7%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43,5%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37,2%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ro-RO" sz="2000" dirty="0">
                          <a:effectLst/>
                        </a:rPr>
                        <a:t>33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↓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0" marR="4160" marT="416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97731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F427D281-62CC-4E8D-8429-BABC46CC8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681" y="0"/>
            <a:ext cx="955742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32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Evoluția contractelor publice de construcții în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Rom</a:t>
            </a:r>
            <a:r>
              <a:rPr kumimoji="0" lang="ro-RO" altLang="en-US" sz="32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â</a:t>
            </a:r>
            <a:r>
              <a:rPr kumimoji="0" lang="en-US" altLang="en-US" sz="3200" b="1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nia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o-RO" altLang="en-US" sz="3200" b="1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en-US" sz="32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În timpul campaniei anticorupție 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2007-2015)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247DE9-0B0E-497D-AAAD-940984EAEB80}"/>
              </a:ext>
            </a:extLst>
          </p:cNvPr>
          <p:cNvSpPr txBox="1"/>
          <p:nvPr/>
        </p:nvSpPr>
        <p:spPr>
          <a:xfrm>
            <a:off x="537328" y="5580939"/>
            <a:ext cx="1062400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Legend: Time series of particularism indicators in Romanian public procurement during intensive judicial anticorruption, 2007-2013, resulting in a decrease by a fifth of problematic transactions; ↓ indicates small change; ↓↓ indicates change over 10%; ↔ indicates no significant change.</a:t>
            </a:r>
            <a:endParaRPr lang="en-US" altLang="en-US" sz="1000" dirty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Romanian Academic Society, www.sar.org.ro.</a:t>
            </a:r>
            <a:endParaRPr lang="en-US" altLang="en-US" sz="1000" dirty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[1] S</a:t>
            </a:r>
            <a:r>
              <a:rPr lang="en-GB" altLang="en-US" sz="10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ingle bidding. </a:t>
            </a:r>
            <a:r>
              <a:rPr lang="en-GB" altLang="en-US" sz="1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i.e</a:t>
            </a:r>
            <a:r>
              <a:rPr lang="en-GB" altLang="en-US" sz="1000" i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GB" altLang="en-US" sz="1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only one bid is submitted to a tender on a competitive market</a:t>
            </a:r>
            <a:r>
              <a:rPr lang="en-US" alt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altLang="en-US" sz="1000" dirty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[2] </a:t>
            </a:r>
            <a:r>
              <a:rPr lang="en-US" altLang="en-US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Political connection</a:t>
            </a:r>
            <a:r>
              <a:rPr lang="en-US" alt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Allocation to a company with political connections (politician shareholder, board member or party donor company, according to digital interest disclosures or donation reports)</a:t>
            </a:r>
            <a:endParaRPr lang="en-US" altLang="en-US" sz="1000" dirty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[3] </a:t>
            </a:r>
            <a:r>
              <a:rPr lang="en-US" altLang="en-US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Agency capture</a:t>
            </a:r>
            <a:r>
              <a:rPr lang="en-US" altLang="en-US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Public agency awards 51% contracts or value of total contracts to one bidder.</a:t>
            </a:r>
            <a:endParaRPr lang="en-US" altLang="en-US" sz="1000" dirty="0"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9631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10A5D6E-B2AD-440B-BB85-12777E9EBA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5171528"/>
              </p:ext>
            </p:extLst>
          </p:nvPr>
        </p:nvGraphicFramePr>
        <p:xfrm>
          <a:off x="1979629" y="1470024"/>
          <a:ext cx="6890051" cy="4770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CFDA3BB-10B7-4982-9012-76FC411D4AA4}"/>
              </a:ext>
            </a:extLst>
          </p:cNvPr>
          <p:cNvSpPr txBox="1"/>
          <p:nvPr/>
        </p:nvSpPr>
        <p:spPr>
          <a:xfrm>
            <a:off x="2064469" y="367645"/>
            <a:ext cx="8785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dirty="0">
                <a:solidFill>
                  <a:schemeClr val="accent1">
                    <a:lumMod val="75000"/>
                  </a:schemeClr>
                </a:solidFill>
              </a:rPr>
              <a:t>Ghici ghicitoarea mea- Romania sau Bulgaria?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749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b="1" dirty="0">
                <a:solidFill>
                  <a:schemeClr val="accent1">
                    <a:lumMod val="75000"/>
                  </a:schemeClr>
                </a:solidFill>
              </a:rPr>
              <a:t>De ce nu a mers anticorupția nici unde a mers (ca la noi)?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52650" y="1825625"/>
            <a:ext cx="8190497" cy="4671428"/>
          </a:xfrm>
        </p:spPr>
        <p:txBody>
          <a:bodyPr>
            <a:normAutofit lnSpcReduction="10000"/>
          </a:bodyPr>
          <a:lstStyle/>
          <a:p>
            <a:r>
              <a:rPr lang="ro-RO" dirty="0"/>
              <a:t>Prea multe așteptări de la partea legală acolo unde legea nu prea contează</a:t>
            </a:r>
            <a:endParaRPr lang="en-US" dirty="0"/>
          </a:p>
          <a:p>
            <a:r>
              <a:rPr lang="ro-RO" dirty="0"/>
              <a:t>Prea multă anticorupție represivă, ceea ce a dus la instrumentalizare politică și contrareacție (Italia)</a:t>
            </a:r>
            <a:endParaRPr lang="en-US" dirty="0"/>
          </a:p>
          <a:p>
            <a:r>
              <a:rPr lang="ro-RO" dirty="0"/>
              <a:t>Partide de guvernămînt care nu au știu sau nu au vrut să prevină corupția prin reforme administrative și economice, eliberînd competiția</a:t>
            </a:r>
            <a:endParaRPr lang="en-US" dirty="0"/>
          </a:p>
          <a:p>
            <a:r>
              <a:rPr lang="ro-RO" dirty="0"/>
              <a:t>Societatea civilă foarte slabă în domenii strategice, de la educație la sport</a:t>
            </a:r>
          </a:p>
          <a:p>
            <a:r>
              <a:rPr lang="ro-RO" dirty="0"/>
              <a:t>Multe oportunități și resurse noi pentru corupție (privatizări, fonduri europene, etc)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947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A4E50-1903-45C1-9A53-8186038B0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Cinci recomandări pentru România </a:t>
            </a:r>
            <a:br>
              <a:rPr lang="ro-RO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o-RO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(www.integrity-index.org)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E6951-60E1-4865-A5A7-A4C5BC9D57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1674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ro-RO" dirty="0"/>
              <a:t>Inspecția judiciară și numirea procurorilor șefi prin concurs deschis cu candidaturi la CSM, care alege candidatul cel mai bine plasat (short-listing), numirea o pot face M Just sau Președ, sau și mai bine ambii. </a:t>
            </a:r>
          </a:p>
          <a:p>
            <a:r>
              <a:rPr lang="ro-RO" dirty="0"/>
              <a:t>Inspecția judiciară la CSM, fără alte organisme de control magistrați</a:t>
            </a:r>
          </a:p>
          <a:p>
            <a:r>
              <a:rPr lang="ro-RO" dirty="0"/>
              <a:t>Reforma administrativă cu simplificare proceduri și transparență, inclusiv la regii autonome (Electrica, Gaz, etc), proceduri firme și cetățeni, consumer surveys, etc</a:t>
            </a:r>
          </a:p>
          <a:p>
            <a:r>
              <a:rPr lang="ro-RO" dirty="0"/>
              <a:t>Reforma Curții de Conturi  (și controlilor pe sectoare, de exemplu în educație) și recrearea răspunderii administrative cu mutarea bătăliei din penal în administrativ și legislație alternativă pregătită pentru viitorul Parlament</a:t>
            </a:r>
          </a:p>
          <a:p>
            <a:endParaRPr lang="ro-RO" dirty="0"/>
          </a:p>
          <a:p>
            <a:r>
              <a:rPr lang="ro-RO" dirty="0"/>
              <a:t>Depolitizarea anticorupției</a:t>
            </a:r>
          </a:p>
          <a:p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424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3975" y="98425"/>
            <a:ext cx="10515600" cy="1325563"/>
          </a:xfrm>
        </p:spPr>
        <p:txBody>
          <a:bodyPr/>
          <a:lstStyle/>
          <a:p>
            <a:r>
              <a:rPr lang="ro-RO" b="1" dirty="0">
                <a:solidFill>
                  <a:schemeClr val="accent1">
                    <a:lumMod val="75000"/>
                  </a:schemeClr>
                </a:solidFill>
              </a:rPr>
              <a:t>Integritatea e excepția și corupția regula</a:t>
            </a:r>
            <a:endParaRPr lang="en-A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Diagramm 1"/>
          <p:cNvGraphicFramePr/>
          <p:nvPr/>
        </p:nvGraphicFramePr>
        <p:xfrm>
          <a:off x="1200150" y="1342389"/>
          <a:ext cx="8467090" cy="5020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4674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903" y="457200"/>
            <a:ext cx="10363200" cy="1143000"/>
          </a:xfrm>
        </p:spPr>
        <p:txBody>
          <a:bodyPr>
            <a:noAutofit/>
          </a:bodyPr>
          <a:lstStyle/>
          <a:p>
            <a:pPr algn="ctr"/>
            <a:r>
              <a:rPr lang="ro-RO" sz="3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Democrația e mult mai bună ca autocrația pentru controlul corupției, dar nu suficientă</a:t>
            </a:r>
            <a:endParaRPr lang="de-DE" sz="32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sz="quarter" idx="1"/>
          </p:nvPr>
        </p:nvSpPr>
        <p:spPr>
          <a:xfrm>
            <a:off x="1117600" y="1905000"/>
            <a:ext cx="9677400" cy="342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2400" dirty="0"/>
              <a:t>Numai 58 de țări cu bună guvernare, din care 50 democrații</a:t>
            </a:r>
          </a:p>
          <a:p>
            <a:pPr marL="0" indent="0">
              <a:buNone/>
            </a:pPr>
            <a:r>
              <a:rPr lang="ro-RO" sz="2400" dirty="0"/>
              <a:t>Din 68 de țări foarte corupte, 32 autocrații, iar din 63 mediu corupte, ajoritatea democrații, cu doar 10 autocrații (aici intră și România)</a:t>
            </a:r>
          </a:p>
          <a:p>
            <a:pPr marL="0" indent="0">
              <a:buNone/>
            </a:pPr>
            <a:endParaRPr lang="en-AU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28700" y="3676648"/>
          <a:ext cx="10134600" cy="2781301"/>
        </p:xfrm>
        <a:graphic>
          <a:graphicData uri="http://schemas.openxmlformats.org/drawingml/2006/table">
            <a:tbl>
              <a:tblPr/>
              <a:tblGrid>
                <a:gridCol w="1962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98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9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98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19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1931"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 baseline="0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baseline="0">
                          <a:solidFill>
                            <a:srgbClr val="FFFFFF"/>
                          </a:solidFill>
                          <a:latin typeface="Calibri"/>
                        </a:rPr>
                        <a:t>CC lowest tercile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baseline="0">
                          <a:solidFill>
                            <a:srgbClr val="FFFFFF"/>
                          </a:solidFill>
                          <a:latin typeface="Calibri"/>
                        </a:rPr>
                        <a:t>CC mid tercile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baseline="0" dirty="0">
                          <a:solidFill>
                            <a:srgbClr val="FFFFFF"/>
                          </a:solidFill>
                          <a:latin typeface="Calibri"/>
                        </a:rPr>
                        <a:t>CC top </a:t>
                      </a:r>
                      <a:r>
                        <a:rPr lang="en-US" sz="2000" b="1" i="0" u="none" strike="noStrike" baseline="0" dirty="0" err="1">
                          <a:solidFill>
                            <a:srgbClr val="FFFFFF"/>
                          </a:solidFill>
                          <a:latin typeface="Calibri"/>
                        </a:rPr>
                        <a:t>tercile</a:t>
                      </a:r>
                      <a:endParaRPr lang="en-US" sz="2000" b="1" i="0" u="none" strike="noStrike" baseline="0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baseline="0" dirty="0">
                          <a:solidFill>
                            <a:srgbClr val="FFFFFF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1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Free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baseline="0" dirty="0">
                          <a:solidFill>
                            <a:schemeClr val="bg1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82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1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Partially free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1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Not free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9B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10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baseline="0" dirty="0">
                          <a:solidFill>
                            <a:srgbClr val="FFFFFF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baseline="0">
                          <a:solidFill>
                            <a:srgbClr val="FFFFFF"/>
                          </a:solidFill>
                          <a:latin typeface="Calibri"/>
                        </a:rPr>
                        <a:t>68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baseline="0">
                          <a:solidFill>
                            <a:srgbClr val="FFFFFF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baseline="0">
                          <a:solidFill>
                            <a:srgbClr val="FFFFFF"/>
                          </a:solidFill>
                          <a:latin typeface="Calibri"/>
                        </a:rPr>
                        <a:t>58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baseline="0" dirty="0">
                          <a:solidFill>
                            <a:srgbClr val="FFFFFF"/>
                          </a:solidFill>
                          <a:latin typeface="Calibri"/>
                        </a:rPr>
                        <a:t>189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96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2700" marR="12700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905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0" y="152400"/>
            <a:ext cx="10363200" cy="1143000"/>
          </a:xfrm>
        </p:spPr>
        <p:txBody>
          <a:bodyPr>
            <a:noAutofit/>
          </a:bodyPr>
          <a:lstStyle/>
          <a:p>
            <a:r>
              <a:rPr lang="ro-RO" sz="3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Schimbări mici </a:t>
            </a:r>
            <a:r>
              <a:rPr lang="en-AU" sz="3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(47</a:t>
            </a:r>
            <a:r>
              <a:rPr lang="ro-RO" sz="3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din </a:t>
            </a:r>
            <a:r>
              <a:rPr lang="en-AU" sz="3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200) </a:t>
            </a:r>
            <a:br>
              <a:rPr lang="en-AU" sz="3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o-RO" sz="3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și ambiguu </a:t>
            </a:r>
            <a:r>
              <a:rPr lang="en-AU" sz="3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(22 </a:t>
            </a:r>
            <a:r>
              <a:rPr lang="en-AU" sz="34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progres</a:t>
            </a:r>
            <a:r>
              <a:rPr lang="en-AU" sz="3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versus 25 </a:t>
            </a:r>
            <a:r>
              <a:rPr lang="en-AU" sz="34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regres</a:t>
            </a:r>
            <a:r>
              <a:rPr lang="en-AU" sz="3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508002" y="1320308"/>
          <a:ext cx="10159999" cy="51900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62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4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03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09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</a:rPr>
                        <a:t>2000-2015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</a:rPr>
                        <a:t>Free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</a:rPr>
                        <a:t>Partially Free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</a:rPr>
                        <a:t>Not Free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9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</a:rPr>
                        <a:t>Progressed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</a:rPr>
                        <a:t>12</a:t>
                      </a:r>
                      <a:endParaRPr lang="en-A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A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n-A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</a:rPr>
                        <a:t>22</a:t>
                      </a:r>
                      <a:endParaRPr lang="en-A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9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</a:rPr>
                        <a:t>Regressed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en-A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A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A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en-A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38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</a:rPr>
                        <a:t>23</a:t>
                      </a:r>
                      <a:endParaRPr lang="en-A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en-A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endParaRPr lang="en-AU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400" b="1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alibri" panose="020F0502020204030204" pitchFamily="34" charset="0"/>
                        </a:rPr>
                        <a:t>47</a:t>
                      </a:r>
                      <a:endParaRPr lang="en-AU" sz="2400" b="1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144000" y="6172201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dirty="0"/>
              <a:t>World Bank </a:t>
            </a:r>
          </a:p>
          <a:p>
            <a:pPr algn="r"/>
            <a:r>
              <a:rPr lang="en-AU" dirty="0"/>
              <a:t>Control of corruption</a:t>
            </a:r>
          </a:p>
        </p:txBody>
      </p:sp>
    </p:spTree>
    <p:extLst>
      <p:ext uri="{BB962C8B-B14F-4D97-AF65-F5344CB8AC3E}">
        <p14:creationId xmlns:p14="http://schemas.microsoft.com/office/powerpoint/2010/main" val="2269144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6011" y="220746"/>
            <a:ext cx="8365958" cy="1325563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Berlin Sans FB" pitchFamily="34" charset="0"/>
              </a:rPr>
              <a:t>Progres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Berlin Sans FB" pitchFamily="34" charset="0"/>
              </a:rPr>
              <a:t>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Berlin Sans FB" pitchFamily="34" charset="0"/>
              </a:rPr>
              <a:t>foarte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Berlin Sans FB" pitchFamily="34" charset="0"/>
              </a:rPr>
              <a:t> mic,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Berlin Sans FB" pitchFamily="34" charset="0"/>
              </a:rPr>
              <a:t>doar</a:t>
            </a:r>
            <a:r>
              <a:rPr lang="ro-RO" sz="2800" dirty="0">
                <a:solidFill>
                  <a:schemeClr val="accent1">
                    <a:lumMod val="75000"/>
                  </a:schemeClr>
                </a:solidFill>
                <a:latin typeface="Berlin Sans FB" pitchFamily="34" charset="0"/>
              </a:rPr>
              <a:t> în statele de drept, timp de 15 ani!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Berlin Sans FB" pitchFamily="34" charset="0"/>
            </a:endParaRP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/>
          </p:nvPr>
        </p:nvGraphicFramePr>
        <p:xfrm>
          <a:off x="621632" y="1729372"/>
          <a:ext cx="7728284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hteck 6"/>
          <p:cNvSpPr/>
          <p:nvPr/>
        </p:nvSpPr>
        <p:spPr>
          <a:xfrm>
            <a:off x="838200" y="6311900"/>
            <a:ext cx="1014502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44145" algn="just">
              <a:lnSpc>
                <a:spcPct val="120000"/>
              </a:lnSpc>
              <a:spcAft>
                <a:spcPts val="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Source: Worldwide Governance Indicators; Freedom House.</a:t>
            </a:r>
            <a:r>
              <a:rPr lang="en-GB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non-</a:t>
            </a:r>
            <a:r>
              <a:rPr lang="en-GB" sz="1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RoL</a:t>
            </a:r>
            <a:r>
              <a:rPr lang="en-GB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en-GB" sz="1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RoL</a:t>
            </a:r>
            <a:r>
              <a:rPr lang="en-GB" sz="1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: countries with WGI “rule of law” scores below/above the sample median; not/partly/   free – corresponding freedom status by Freedom House.  </a:t>
            </a:r>
            <a:endParaRPr lang="en-US" sz="1200" dirty="0"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  <a:cs typeface="Elektra Light Pro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808028" y="0"/>
            <a:ext cx="2383972" cy="685800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Legile nu contează unde nu există domnia legii</a:t>
            </a:r>
          </a:p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o-RO" sz="2400" dirty="0">
              <a:solidFill>
                <a:schemeClr val="bg1"/>
              </a:solidFill>
              <a:latin typeface="Berlin Sans FB" pitchFamily="34" charset="0"/>
            </a:endParaRPr>
          </a:p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o-RO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erlin Sans FB" pitchFamily="34" charset="0"/>
                <a:ea typeface="+mn-ea"/>
                <a:cs typeface="+mn-cs"/>
              </a:rPr>
              <a:t>Chiar unde există. Slab avans în controlul corupției</a:t>
            </a: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  <a:p>
            <a:pPr marL="228600" marR="0" lvl="0" indent="-22860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erlin Sans FB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83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97" y="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o-RO" sz="3600" dirty="0">
                <a:solidFill>
                  <a:schemeClr val="accent1">
                    <a:lumMod val="75000"/>
                  </a:schemeClr>
                </a:solidFill>
                <a:latin typeface="Berlin Sans FB" pitchFamily="34" charset="0"/>
              </a:rPr>
              <a:t>De ce așa puțină schimbare?  Cinci explicații</a:t>
            </a:r>
            <a:br>
              <a:rPr lang="ro-RO" sz="3600" dirty="0">
                <a:solidFill>
                  <a:schemeClr val="accent1">
                    <a:lumMod val="75000"/>
                  </a:schemeClr>
                </a:solidFill>
                <a:latin typeface="Berlin Sans FB" pitchFamily="34" charset="0"/>
              </a:rPr>
            </a:br>
            <a:r>
              <a:rPr lang="ro-RO" sz="3600" dirty="0">
                <a:solidFill>
                  <a:schemeClr val="accent1">
                    <a:lumMod val="75000"/>
                  </a:schemeClr>
                </a:solidFill>
                <a:latin typeface="Berlin Sans FB" pitchFamily="34" charset="0"/>
              </a:rPr>
              <a:t>1. Republicile cele mai corupte au cele mai </a:t>
            </a:r>
            <a:br>
              <a:rPr lang="ro-RO" sz="3600" dirty="0">
                <a:solidFill>
                  <a:schemeClr val="accent1">
                    <a:lumMod val="75000"/>
                  </a:schemeClr>
                </a:solidFill>
                <a:latin typeface="Berlin Sans FB" pitchFamily="34" charset="0"/>
              </a:rPr>
            </a:br>
            <a:r>
              <a:rPr lang="ro-RO" sz="3600" dirty="0">
                <a:solidFill>
                  <a:schemeClr val="accent1">
                    <a:lumMod val="75000"/>
                  </a:schemeClr>
                </a:solidFill>
                <a:latin typeface="Berlin Sans FB" pitchFamily="34" charset="0"/>
              </a:rPr>
              <a:t>mute legi (Terențiu)</a:t>
            </a:r>
            <a:endParaRPr lang="de-DE" sz="3600" dirty="0">
              <a:solidFill>
                <a:schemeClr val="accent1">
                  <a:lumMod val="75000"/>
                </a:schemeClr>
              </a:solidFill>
              <a:latin typeface="Berlin Sans FB" pitchFamily="34" charset="0"/>
            </a:endParaRPr>
          </a:p>
        </p:txBody>
      </p:sp>
      <p:graphicFrame>
        <p:nvGraphicFramePr>
          <p:cNvPr id="4" name="Inhaltsplatzhalter 5"/>
          <p:cNvGraphicFramePr>
            <a:graphicFrameLocks/>
          </p:cNvGraphicFramePr>
          <p:nvPr>
            <p:extLst/>
          </p:nvPr>
        </p:nvGraphicFramePr>
        <p:xfrm>
          <a:off x="317322" y="2502539"/>
          <a:ext cx="9379858" cy="4355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08028" y="0"/>
            <a:ext cx="2383972" cy="6858000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algn="r"/>
            <a:endParaRPr lang="de-DE" sz="2400" dirty="0">
              <a:latin typeface="Berlin Sans FB" pitchFamily="34" charset="0"/>
            </a:endParaRPr>
          </a:p>
          <a:p>
            <a:pPr algn="r"/>
            <a:endParaRPr lang="de-DE" sz="2400" dirty="0">
              <a:latin typeface="Berlin Sans FB" pitchFamily="34" charset="0"/>
            </a:endParaRPr>
          </a:p>
          <a:p>
            <a:pPr algn="r"/>
            <a:r>
              <a:rPr lang="ro-RO" sz="2400" dirty="0">
                <a:solidFill>
                  <a:schemeClr val="bg1"/>
                </a:solidFill>
                <a:latin typeface="Berlin Sans FB" pitchFamily="34" charset="0"/>
              </a:rPr>
              <a:t>Mai multe  reglementări nu înseamnă mai puțină corupție</a:t>
            </a:r>
            <a:endParaRPr lang="de-DE" sz="2400" dirty="0">
              <a:solidFill>
                <a:schemeClr val="bg1"/>
              </a:solidFill>
              <a:latin typeface="Berlin Sans FB" pitchFamily="34" charset="0"/>
            </a:endParaRPr>
          </a:p>
          <a:p>
            <a:pPr algn="r"/>
            <a:r>
              <a:rPr lang="ro-RO" sz="2400" dirty="0">
                <a:solidFill>
                  <a:schemeClr val="bg1"/>
                </a:solidFill>
                <a:latin typeface="Berlin Sans FB" pitchFamily="34" charset="0"/>
              </a:rPr>
              <a:t>Societățile bine controlate sunt sub, nu suprareglementate pe integritate- se bazează pe încredere </a:t>
            </a:r>
            <a:r>
              <a:rPr lang="de-DE" sz="2400" dirty="0">
                <a:solidFill>
                  <a:schemeClr val="bg1"/>
                </a:solidFill>
                <a:latin typeface="Berlin Sans FB" pitchFamily="34" charset="0"/>
              </a:rPr>
              <a:t>(Sweden, Denmark, Netherlands)</a:t>
            </a:r>
          </a:p>
        </p:txBody>
      </p:sp>
    </p:spTree>
    <p:extLst>
      <p:ext uri="{BB962C8B-B14F-4D97-AF65-F5344CB8AC3E}">
        <p14:creationId xmlns:p14="http://schemas.microsoft.com/office/powerpoint/2010/main" val="267762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97" y="0"/>
            <a:ext cx="10515600" cy="1325563"/>
          </a:xfrm>
        </p:spPr>
        <p:txBody>
          <a:bodyPr>
            <a:normAutofit/>
          </a:bodyPr>
          <a:lstStyle/>
          <a:p>
            <a:r>
              <a:rPr lang="ro-RO" sz="3600" dirty="0">
                <a:solidFill>
                  <a:schemeClr val="accent1">
                    <a:lumMod val="75000"/>
                  </a:schemeClr>
                </a:solidFill>
                <a:latin typeface="Berlin Sans FB" pitchFamily="34" charset="0"/>
              </a:rPr>
              <a:t>De exemplu în restricțiile la finanțarea partidelor, cu cît mai restrictive, cu atîta crește corupția</a:t>
            </a:r>
            <a:endParaRPr lang="de-DE" sz="3600" dirty="0">
              <a:solidFill>
                <a:schemeClr val="accent1">
                  <a:lumMod val="75000"/>
                </a:schemeClr>
              </a:solidFill>
              <a:latin typeface="Berlin Sans FB" pitchFamily="34" charset="0"/>
            </a:endParaRPr>
          </a:p>
        </p:txBody>
      </p:sp>
      <p:graphicFrame>
        <p:nvGraphicFramePr>
          <p:cNvPr id="6" name="Inhaltsplatzhalt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2994288"/>
              </p:ext>
            </p:extLst>
          </p:nvPr>
        </p:nvGraphicFramePr>
        <p:xfrm>
          <a:off x="491380" y="1545995"/>
          <a:ext cx="9199375" cy="5029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770838D-0B21-4350-A047-DCDBDA939F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363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" y="0"/>
            <a:ext cx="10515600" cy="1325563"/>
          </a:xfrm>
        </p:spPr>
        <p:txBody>
          <a:bodyPr>
            <a:normAutofit/>
          </a:bodyPr>
          <a:lstStyle/>
          <a:p>
            <a:r>
              <a:rPr lang="ro-RO" sz="32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2. Birocrația- numai țările din Golf și modelul despotului luminat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4" name="Diagramm 1"/>
          <p:cNvGraphicFramePr>
            <a:graphicFrameLocks/>
          </p:cNvGraphicFramePr>
          <p:nvPr/>
        </p:nvGraphicFramePr>
        <p:xfrm>
          <a:off x="781051" y="1371600"/>
          <a:ext cx="8420100" cy="5105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6F422-29CB-456E-B735-D6AC129CE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254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3. Rolul</a:t>
            </a:r>
            <a:r>
              <a:rPr lang="ro-RO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ro-RO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educației contează numai istoric, ăn rest cerc vicios braindrain, meritocrație</a:t>
            </a:r>
            <a:endParaRPr lang="en-AU" sz="27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5" name="Diagramm 1"/>
          <p:cNvGraphicFramePr>
            <a:graphicFrameLocks/>
          </p:cNvGraphicFramePr>
          <p:nvPr>
            <p:extLst/>
          </p:nvPr>
        </p:nvGraphicFramePr>
        <p:xfrm>
          <a:off x="203200" y="1143000"/>
          <a:ext cx="115824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7650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1221</Words>
  <Application>Microsoft Office PowerPoint</Application>
  <PresentationFormat>Widescreen</PresentationFormat>
  <Paragraphs>455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Baskerville Old Face</vt:lpstr>
      <vt:lpstr>Berlin Sans FB</vt:lpstr>
      <vt:lpstr>Calibri</vt:lpstr>
      <vt:lpstr>Calibri Light</vt:lpstr>
      <vt:lpstr>Cambria</vt:lpstr>
      <vt:lpstr>Elektra Light Pro</vt:lpstr>
      <vt:lpstr>Helvetica</vt:lpstr>
      <vt:lpstr>Times New Roman</vt:lpstr>
      <vt:lpstr>Office Theme</vt:lpstr>
      <vt:lpstr>ÎN CĂUTAREA BUNEI GUVERNĂRI </vt:lpstr>
      <vt:lpstr>Integritatea e excepția și corupția regula</vt:lpstr>
      <vt:lpstr>Democrația e mult mai bună ca autocrația pentru controlul corupției, dar nu suficientă</vt:lpstr>
      <vt:lpstr>Schimbări mici (47 din 200)  și ambiguu (22 progres versus 25 regres)</vt:lpstr>
      <vt:lpstr>Progres foarte mic, doar în statele de drept, timp de 15 ani!</vt:lpstr>
      <vt:lpstr>De ce așa puțină schimbare?  Cinci explicații 1. Republicile cele mai corupte au cele mai  mute legi (Terențiu)</vt:lpstr>
      <vt:lpstr>De exemplu în restricțiile la finanțarea partidelor, cu cît mai restrictive, cu atîta crește corupția</vt:lpstr>
      <vt:lpstr>2. Birocrația- numai țările din Golf și modelul despotului luminat</vt:lpstr>
      <vt:lpstr>3. Rolul educației contează numai istoric, ăn rest cerc vicios braindrain, meritocrație</vt:lpstr>
      <vt:lpstr>4. Primatul dezvoltării- hm, hm</vt:lpstr>
      <vt:lpstr>PowerPoint Presentation</vt:lpstr>
      <vt:lpstr>PowerPoint Presentation</vt:lpstr>
      <vt:lpstr>PowerPoint Presentation</vt:lpstr>
      <vt:lpstr>PowerPoint Presentation</vt:lpstr>
      <vt:lpstr>De ce nu a mers anticorupția nici unde a mers (ca la noi)?</vt:lpstr>
      <vt:lpstr>Cinci recomandări pentru România  (www.integrity-index.org)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SEVEN STEPS TO EVIDENCE BASED ANTICORRUPTION:  THE ROADMAP</dc:title>
  <dc:creator>Alina Mungiu-Pippidi</dc:creator>
  <cp:lastModifiedBy>Alina Mungiu-Pippidi</cp:lastModifiedBy>
  <cp:revision>22</cp:revision>
  <dcterms:created xsi:type="dcterms:W3CDTF">2017-06-26T12:09:47Z</dcterms:created>
  <dcterms:modified xsi:type="dcterms:W3CDTF">2017-10-24T15:05:05Z</dcterms:modified>
</cp:coreProperties>
</file>