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60" r:id="rId4"/>
    <p:sldId id="258" r:id="rId5"/>
    <p:sldId id="259" r:id="rId6"/>
    <p:sldId id="263" r:id="rId7"/>
    <p:sldId id="266" r:id="rId8"/>
    <p:sldId id="269" r:id="rId9"/>
    <p:sldId id="268" r:id="rId10"/>
    <p:sldId id="270" r:id="rId11"/>
    <p:sldId id="261" r:id="rId12"/>
    <p:sldId id="271" r:id="rId13"/>
    <p:sldId id="262" r:id="rId14"/>
    <p:sldId id="283" r:id="rId15"/>
    <p:sldId id="272" r:id="rId16"/>
    <p:sldId id="273" r:id="rId17"/>
    <p:sldId id="274" r:id="rId18"/>
    <p:sldId id="275" r:id="rId19"/>
    <p:sldId id="276" r:id="rId20"/>
    <p:sldId id="277" r:id="rId21"/>
    <p:sldId id="278" r:id="rId22"/>
    <p:sldId id="279" r:id="rId23"/>
    <p:sldId id="280"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3" d="100"/>
          <a:sy n="83" d="100"/>
        </p:scale>
        <p:origin x="-21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SAR\Index%20of%20Public%20Integrity\Date%20Rami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SAR\Index%20of%20Public%20Integrity\Date%20Rami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diana\Desktop\baza%20SAR%20cereri%20544%2023_4_2016.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diana\Desktop\baza%20SAR%20cereri%20544%2023_4_2016.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adiana\Desktop\baza%20SAR%20cereri%20544%2023_4_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Sheet3!$E$23</c:f>
              <c:strCache>
                <c:ptCount val="1"/>
                <c:pt idx="0">
                  <c:v>IPI_avr</c:v>
                </c:pt>
              </c:strCache>
            </c:strRef>
          </c:tx>
          <c:spPr>
            <a:solidFill>
              <a:srgbClr val="0070C0"/>
            </a:solidFill>
          </c:spPr>
          <c:invertIfNegative val="0"/>
          <c:dPt>
            <c:idx val="14"/>
            <c:invertIfNegative val="0"/>
            <c:bubble3D val="0"/>
            <c:spPr>
              <a:solidFill>
                <a:srgbClr val="FFC000"/>
              </a:solidFill>
            </c:spPr>
          </c:dPt>
          <c:cat>
            <c:strRef>
              <c:f>Sheet3!$D$24:$D$52</c:f>
              <c:strCache>
                <c:ptCount val="29"/>
                <c:pt idx="0">
                  <c:v>FIN</c:v>
                </c:pt>
                <c:pt idx="1">
                  <c:v>NLD</c:v>
                </c:pt>
                <c:pt idx="2">
                  <c:v>EST</c:v>
                </c:pt>
                <c:pt idx="3">
                  <c:v>DNK</c:v>
                </c:pt>
                <c:pt idx="4">
                  <c:v>SWE</c:v>
                </c:pt>
                <c:pt idx="5">
                  <c:v>FRA</c:v>
                </c:pt>
                <c:pt idx="6">
                  <c:v>GBR</c:v>
                </c:pt>
                <c:pt idx="7">
                  <c:v>IRL</c:v>
                </c:pt>
                <c:pt idx="8">
                  <c:v>BEL</c:v>
                </c:pt>
                <c:pt idx="9">
                  <c:v>LUX</c:v>
                </c:pt>
                <c:pt idx="10">
                  <c:v>DEU</c:v>
                </c:pt>
                <c:pt idx="11">
                  <c:v>AUT</c:v>
                </c:pt>
                <c:pt idx="12">
                  <c:v>LTU</c:v>
                </c:pt>
                <c:pt idx="13">
                  <c:v>LVA</c:v>
                </c:pt>
                <c:pt idx="14">
                  <c:v>EU28</c:v>
                </c:pt>
                <c:pt idx="15">
                  <c:v>PRT</c:v>
                </c:pt>
                <c:pt idx="16">
                  <c:v>ESP</c:v>
                </c:pt>
                <c:pt idx="17">
                  <c:v>HUN</c:v>
                </c:pt>
                <c:pt idx="18">
                  <c:v>MLT</c:v>
                </c:pt>
                <c:pt idx="19">
                  <c:v>GRC</c:v>
                </c:pt>
                <c:pt idx="20">
                  <c:v>CYP</c:v>
                </c:pt>
                <c:pt idx="21">
                  <c:v>ITA</c:v>
                </c:pt>
                <c:pt idx="22">
                  <c:v>SVN</c:v>
                </c:pt>
                <c:pt idx="23">
                  <c:v>SVK</c:v>
                </c:pt>
                <c:pt idx="24">
                  <c:v>POL</c:v>
                </c:pt>
                <c:pt idx="25">
                  <c:v>ROM</c:v>
                </c:pt>
                <c:pt idx="26">
                  <c:v>CZE</c:v>
                </c:pt>
                <c:pt idx="27">
                  <c:v>HRV</c:v>
                </c:pt>
                <c:pt idx="28">
                  <c:v>BGR</c:v>
                </c:pt>
              </c:strCache>
            </c:strRef>
          </c:cat>
          <c:val>
            <c:numRef>
              <c:f>Sheet3!$E$24:$E$52</c:f>
              <c:numCache>
                <c:formatCode>General</c:formatCode>
                <c:ptCount val="29"/>
                <c:pt idx="0">
                  <c:v>8.7100000000000009</c:v>
                </c:pt>
                <c:pt idx="1">
                  <c:v>8.69</c:v>
                </c:pt>
                <c:pt idx="2">
                  <c:v>8.3800000000000008</c:v>
                </c:pt>
                <c:pt idx="3">
                  <c:v>8.3600000000000048</c:v>
                </c:pt>
                <c:pt idx="4">
                  <c:v>8.1</c:v>
                </c:pt>
                <c:pt idx="5">
                  <c:v>8.0300000000000011</c:v>
                </c:pt>
                <c:pt idx="6">
                  <c:v>7.85</c:v>
                </c:pt>
                <c:pt idx="7">
                  <c:v>7.4</c:v>
                </c:pt>
                <c:pt idx="8">
                  <c:v>7.1099999999999985</c:v>
                </c:pt>
                <c:pt idx="9">
                  <c:v>7.03</c:v>
                </c:pt>
                <c:pt idx="10">
                  <c:v>6.37</c:v>
                </c:pt>
                <c:pt idx="11">
                  <c:v>6.3599999999999985</c:v>
                </c:pt>
                <c:pt idx="12">
                  <c:v>5.84</c:v>
                </c:pt>
                <c:pt idx="13">
                  <c:v>5.78</c:v>
                </c:pt>
                <c:pt idx="14">
                  <c:v>5.68</c:v>
                </c:pt>
                <c:pt idx="15">
                  <c:v>5.64</c:v>
                </c:pt>
                <c:pt idx="16">
                  <c:v>5.38</c:v>
                </c:pt>
                <c:pt idx="17">
                  <c:v>4.54</c:v>
                </c:pt>
                <c:pt idx="18">
                  <c:v>4.46</c:v>
                </c:pt>
                <c:pt idx="19">
                  <c:v>4.33</c:v>
                </c:pt>
                <c:pt idx="20">
                  <c:v>4.2699999999999996</c:v>
                </c:pt>
                <c:pt idx="21">
                  <c:v>4.1499999999999995</c:v>
                </c:pt>
                <c:pt idx="22">
                  <c:v>3.92</c:v>
                </c:pt>
                <c:pt idx="23">
                  <c:v>3.64</c:v>
                </c:pt>
                <c:pt idx="24">
                  <c:v>3.54</c:v>
                </c:pt>
                <c:pt idx="25">
                  <c:v>3.23</c:v>
                </c:pt>
                <c:pt idx="26">
                  <c:v>3.13</c:v>
                </c:pt>
                <c:pt idx="27">
                  <c:v>2.52</c:v>
                </c:pt>
                <c:pt idx="28">
                  <c:v>2.1800000000000002</c:v>
                </c:pt>
              </c:numCache>
            </c:numRef>
          </c:val>
        </c:ser>
        <c:dLbls>
          <c:showLegendKey val="0"/>
          <c:showVal val="0"/>
          <c:showCatName val="0"/>
          <c:showSerName val="0"/>
          <c:showPercent val="0"/>
          <c:showBubbleSize val="0"/>
        </c:dLbls>
        <c:gapWidth val="150"/>
        <c:axId val="126574592"/>
        <c:axId val="150166144"/>
      </c:barChart>
      <c:catAx>
        <c:axId val="126574592"/>
        <c:scaling>
          <c:orientation val="minMax"/>
        </c:scaling>
        <c:delete val="0"/>
        <c:axPos val="b"/>
        <c:numFmt formatCode="General" sourceLinked="0"/>
        <c:majorTickMark val="out"/>
        <c:minorTickMark val="none"/>
        <c:tickLblPos val="nextTo"/>
        <c:crossAx val="150166144"/>
        <c:crosses val="autoZero"/>
        <c:auto val="1"/>
        <c:lblAlgn val="ctr"/>
        <c:lblOffset val="100"/>
        <c:noMultiLvlLbl val="0"/>
      </c:catAx>
      <c:valAx>
        <c:axId val="150166144"/>
        <c:scaling>
          <c:orientation val="minMax"/>
        </c:scaling>
        <c:delete val="0"/>
        <c:axPos val="l"/>
        <c:majorGridlines/>
        <c:title>
          <c:tx>
            <c:rich>
              <a:bodyPr rot="-5400000" vert="horz"/>
              <a:lstStyle/>
              <a:p>
                <a:pPr>
                  <a:defRPr sz="1400"/>
                </a:pPr>
                <a:r>
                  <a:rPr lang="en-US" sz="1400" dirty="0" err="1">
                    <a:latin typeface="Times New Roman" panose="02020603050405020304" pitchFamily="18" charset="0"/>
                    <a:cs typeface="Times New Roman" panose="02020603050405020304" pitchFamily="18" charset="0"/>
                  </a:rPr>
                  <a:t>Scoruri</a:t>
                </a:r>
                <a:r>
                  <a:rPr lang="en-US" sz="1400" dirty="0">
                    <a:latin typeface="Times New Roman" panose="02020603050405020304" pitchFamily="18" charset="0"/>
                    <a:cs typeface="Times New Roman" panose="02020603050405020304" pitchFamily="18" charset="0"/>
                  </a:rPr>
                  <a:t> IIP 2015</a:t>
                </a:r>
              </a:p>
              <a:p>
                <a:pPr>
                  <a:defRPr sz="1400"/>
                </a:pPr>
                <a:r>
                  <a:rPr lang="en-US" sz="1400" b="0" dirty="0">
                    <a:latin typeface="Times New Roman" panose="02020603050405020304" pitchFamily="18" charset="0"/>
                    <a:cs typeface="Times New Roman" panose="02020603050405020304" pitchFamily="18" charset="0"/>
                  </a:rPr>
                  <a:t>(1-10 </a:t>
                </a:r>
                <a:r>
                  <a:rPr lang="en-US" sz="1400" b="0" dirty="0" err="1">
                    <a:latin typeface="Times New Roman" panose="02020603050405020304" pitchFamily="18" charset="0"/>
                    <a:cs typeface="Times New Roman" panose="02020603050405020304" pitchFamily="18" charset="0"/>
                  </a:rPr>
                  <a:t>cel</a:t>
                </a:r>
                <a:r>
                  <a:rPr lang="en-US" sz="1400" b="0" dirty="0">
                    <a:latin typeface="Times New Roman" panose="02020603050405020304" pitchFamily="18" charset="0"/>
                    <a:cs typeface="Times New Roman" panose="02020603050405020304" pitchFamily="18" charset="0"/>
                  </a:rPr>
                  <a:t> </a:t>
                </a:r>
                <a:r>
                  <a:rPr lang="en-US" sz="1400" b="0" dirty="0" err="1">
                    <a:latin typeface="Times New Roman" panose="02020603050405020304" pitchFamily="18" charset="0"/>
                    <a:cs typeface="Times New Roman" panose="02020603050405020304" pitchFamily="18" charset="0"/>
                  </a:rPr>
                  <a:t>mai</a:t>
                </a:r>
                <a:r>
                  <a:rPr lang="en-US" sz="1400" b="0" dirty="0">
                    <a:latin typeface="Times New Roman" panose="02020603050405020304" pitchFamily="18" charset="0"/>
                    <a:cs typeface="Times New Roman" panose="02020603050405020304" pitchFamily="18" charset="0"/>
                  </a:rPr>
                  <a:t> bun)</a:t>
                </a:r>
              </a:p>
            </c:rich>
          </c:tx>
          <c:layout/>
          <c:overlay val="0"/>
        </c:title>
        <c:numFmt formatCode="General" sourceLinked="1"/>
        <c:majorTickMark val="out"/>
        <c:minorTickMark val="none"/>
        <c:tickLblPos val="nextTo"/>
        <c:crossAx val="12657459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dirty="0" err="1"/>
              <a:t>Schimbare</a:t>
            </a:r>
            <a:r>
              <a:rPr lang="en-US" b="0" dirty="0"/>
              <a:t> IIP </a:t>
            </a:r>
            <a:r>
              <a:rPr lang="ro-RO" b="0" dirty="0" smtClean="0"/>
              <a:t>în </a:t>
            </a:r>
            <a:r>
              <a:rPr lang="en-US" b="0" dirty="0" smtClean="0"/>
              <a:t>2015</a:t>
            </a:r>
            <a:r>
              <a:rPr lang="ro-RO" b="0" dirty="0" smtClean="0"/>
              <a:t> faţă de </a:t>
            </a:r>
            <a:r>
              <a:rPr lang="en-US" b="0" dirty="0" smtClean="0"/>
              <a:t>2014</a:t>
            </a:r>
            <a:endParaRPr lang="en-US" b="0" dirty="0"/>
          </a:p>
        </c:rich>
      </c:tx>
      <c:layout/>
      <c:overlay val="0"/>
    </c:title>
    <c:autoTitleDeleted val="0"/>
    <c:plotArea>
      <c:layout/>
      <c:barChart>
        <c:barDir val="col"/>
        <c:grouping val="clustered"/>
        <c:varyColors val="0"/>
        <c:ser>
          <c:idx val="0"/>
          <c:order val="0"/>
          <c:tx>
            <c:strRef>
              <c:f>Sheet4!$B$1</c:f>
              <c:strCache>
                <c:ptCount val="1"/>
                <c:pt idx="0">
                  <c:v>Schimbare IIP 2015-2014</c:v>
                </c:pt>
              </c:strCache>
            </c:strRef>
          </c:tx>
          <c:invertIfNegative val="0"/>
          <c:dPt>
            <c:idx val="11"/>
            <c:invertIfNegative val="0"/>
            <c:bubble3D val="0"/>
            <c:spPr>
              <a:solidFill>
                <a:srgbClr val="C0504D">
                  <a:lumMod val="20000"/>
                  <a:lumOff val="80000"/>
                </a:srgbClr>
              </a:solidFill>
            </c:spPr>
          </c:dPt>
          <c:dPt>
            <c:idx val="12"/>
            <c:invertIfNegative val="0"/>
            <c:bubble3D val="0"/>
            <c:spPr>
              <a:solidFill>
                <a:srgbClr val="F79646"/>
              </a:solidFill>
            </c:spPr>
          </c:dPt>
          <c:dPt>
            <c:idx val="13"/>
            <c:invertIfNegative val="0"/>
            <c:bubble3D val="0"/>
            <c:spPr>
              <a:solidFill>
                <a:srgbClr val="C0504D">
                  <a:lumMod val="20000"/>
                  <a:lumOff val="80000"/>
                </a:srgbClr>
              </a:solidFill>
            </c:spPr>
          </c:dPt>
          <c:dPt>
            <c:idx val="14"/>
            <c:invertIfNegative val="0"/>
            <c:bubble3D val="0"/>
            <c:spPr>
              <a:solidFill>
                <a:srgbClr val="C0504D">
                  <a:lumMod val="20000"/>
                  <a:lumOff val="80000"/>
                </a:srgbClr>
              </a:solidFill>
            </c:spPr>
          </c:dPt>
          <c:dPt>
            <c:idx val="15"/>
            <c:invertIfNegative val="0"/>
            <c:bubble3D val="0"/>
            <c:spPr>
              <a:solidFill>
                <a:srgbClr val="C0504D">
                  <a:lumMod val="20000"/>
                  <a:lumOff val="80000"/>
                </a:srgbClr>
              </a:solidFill>
            </c:spPr>
          </c:dPt>
          <c:dPt>
            <c:idx val="16"/>
            <c:invertIfNegative val="0"/>
            <c:bubble3D val="0"/>
            <c:spPr>
              <a:solidFill>
                <a:srgbClr val="C0504D">
                  <a:lumMod val="20000"/>
                  <a:lumOff val="80000"/>
                </a:srgbClr>
              </a:solidFill>
              <a:ln>
                <a:noFill/>
              </a:ln>
            </c:spPr>
          </c:dPt>
          <c:dPt>
            <c:idx val="17"/>
            <c:invertIfNegative val="0"/>
            <c:bubble3D val="0"/>
            <c:spPr>
              <a:solidFill>
                <a:srgbClr val="C0504D">
                  <a:lumMod val="20000"/>
                  <a:lumOff val="80000"/>
                </a:srgbClr>
              </a:solidFill>
            </c:spPr>
          </c:dPt>
          <c:dPt>
            <c:idx val="18"/>
            <c:invertIfNegative val="0"/>
            <c:bubble3D val="0"/>
            <c:spPr>
              <a:solidFill>
                <a:srgbClr val="C0504D">
                  <a:lumMod val="20000"/>
                  <a:lumOff val="80000"/>
                </a:srgbClr>
              </a:solidFill>
            </c:spPr>
          </c:dPt>
          <c:dPt>
            <c:idx val="19"/>
            <c:invertIfNegative val="0"/>
            <c:bubble3D val="0"/>
            <c:spPr>
              <a:solidFill>
                <a:srgbClr val="C0504D">
                  <a:lumMod val="20000"/>
                  <a:lumOff val="80000"/>
                </a:srgbClr>
              </a:solidFill>
            </c:spPr>
          </c:dPt>
          <c:dPt>
            <c:idx val="20"/>
            <c:invertIfNegative val="0"/>
            <c:bubble3D val="0"/>
            <c:spPr>
              <a:solidFill>
                <a:srgbClr val="C0504D">
                  <a:lumMod val="20000"/>
                  <a:lumOff val="80000"/>
                </a:srgbClr>
              </a:solidFill>
            </c:spPr>
          </c:dPt>
          <c:dPt>
            <c:idx val="21"/>
            <c:invertIfNegative val="0"/>
            <c:bubble3D val="0"/>
            <c:spPr>
              <a:solidFill>
                <a:schemeClr val="accent2">
                  <a:lumMod val="20000"/>
                  <a:lumOff val="80000"/>
                </a:schemeClr>
              </a:solidFill>
            </c:spPr>
          </c:dPt>
          <c:dPt>
            <c:idx val="22"/>
            <c:invertIfNegative val="0"/>
            <c:bubble3D val="0"/>
            <c:spPr>
              <a:solidFill>
                <a:schemeClr val="accent2">
                  <a:lumMod val="40000"/>
                  <a:lumOff val="60000"/>
                </a:schemeClr>
              </a:solidFill>
            </c:spPr>
          </c:dPt>
          <c:dPt>
            <c:idx val="23"/>
            <c:invertIfNegative val="0"/>
            <c:bubble3D val="0"/>
            <c:spPr>
              <a:solidFill>
                <a:srgbClr val="C0504D">
                  <a:lumMod val="40000"/>
                  <a:lumOff val="60000"/>
                </a:srgbClr>
              </a:solidFill>
            </c:spPr>
          </c:dPt>
          <c:dPt>
            <c:idx val="24"/>
            <c:invertIfNegative val="0"/>
            <c:bubble3D val="0"/>
            <c:spPr>
              <a:solidFill>
                <a:schemeClr val="accent2">
                  <a:lumMod val="60000"/>
                  <a:lumOff val="40000"/>
                </a:schemeClr>
              </a:solidFill>
            </c:spPr>
          </c:dPt>
          <c:dPt>
            <c:idx val="25"/>
            <c:invertIfNegative val="0"/>
            <c:bubble3D val="0"/>
            <c:spPr>
              <a:solidFill>
                <a:srgbClr val="C0504D">
                  <a:lumMod val="60000"/>
                  <a:lumOff val="40000"/>
                </a:srgbClr>
              </a:solidFill>
            </c:spPr>
          </c:dPt>
          <c:dPt>
            <c:idx val="26"/>
            <c:invertIfNegative val="0"/>
            <c:bubble3D val="0"/>
            <c:spPr>
              <a:solidFill>
                <a:srgbClr val="C0504D">
                  <a:lumMod val="60000"/>
                  <a:lumOff val="40000"/>
                </a:srgbClr>
              </a:solidFill>
            </c:spPr>
          </c:dPt>
          <c:dPt>
            <c:idx val="27"/>
            <c:invertIfNegative val="0"/>
            <c:bubble3D val="0"/>
            <c:spPr>
              <a:solidFill>
                <a:srgbClr val="C0504D">
                  <a:lumMod val="60000"/>
                  <a:lumOff val="40000"/>
                </a:srgbClr>
              </a:solidFill>
            </c:spPr>
          </c:dPt>
          <c:dPt>
            <c:idx val="28"/>
            <c:invertIfNegative val="0"/>
            <c:bubble3D val="0"/>
            <c:spPr>
              <a:solidFill>
                <a:schemeClr val="accent2">
                  <a:lumMod val="75000"/>
                </a:schemeClr>
              </a:solidFill>
            </c:spPr>
          </c:dPt>
          <c:cat>
            <c:strRef>
              <c:f>Sheet4!$A$2:$A$30</c:f>
              <c:strCache>
                <c:ptCount val="29"/>
                <c:pt idx="0">
                  <c:v>ROM</c:v>
                </c:pt>
                <c:pt idx="1">
                  <c:v>EST</c:v>
                </c:pt>
                <c:pt idx="2">
                  <c:v>ESP</c:v>
                </c:pt>
                <c:pt idx="3">
                  <c:v>LUX</c:v>
                </c:pt>
                <c:pt idx="4">
                  <c:v>FRA</c:v>
                </c:pt>
                <c:pt idx="5">
                  <c:v>GBR</c:v>
                </c:pt>
                <c:pt idx="6">
                  <c:v>MLT</c:v>
                </c:pt>
                <c:pt idx="7">
                  <c:v>LTU</c:v>
                </c:pt>
                <c:pt idx="8">
                  <c:v>ITA</c:v>
                </c:pt>
                <c:pt idx="9">
                  <c:v>NLD</c:v>
                </c:pt>
                <c:pt idx="10">
                  <c:v>IRL</c:v>
                </c:pt>
                <c:pt idx="11">
                  <c:v>GRC</c:v>
                </c:pt>
                <c:pt idx="12">
                  <c:v>UE28</c:v>
                </c:pt>
                <c:pt idx="13">
                  <c:v>BEL</c:v>
                </c:pt>
                <c:pt idx="14">
                  <c:v>PRT</c:v>
                </c:pt>
                <c:pt idx="15">
                  <c:v>CZE</c:v>
                </c:pt>
                <c:pt idx="16">
                  <c:v>HRV</c:v>
                </c:pt>
                <c:pt idx="17">
                  <c:v>DNK</c:v>
                </c:pt>
                <c:pt idx="18">
                  <c:v>AUT</c:v>
                </c:pt>
                <c:pt idx="19">
                  <c:v>LVA</c:v>
                </c:pt>
                <c:pt idx="20">
                  <c:v>FIN</c:v>
                </c:pt>
                <c:pt idx="21">
                  <c:v>POL</c:v>
                </c:pt>
                <c:pt idx="22">
                  <c:v>BGR</c:v>
                </c:pt>
                <c:pt idx="23">
                  <c:v>SVK</c:v>
                </c:pt>
                <c:pt idx="24">
                  <c:v>DEU</c:v>
                </c:pt>
                <c:pt idx="25">
                  <c:v>SVN</c:v>
                </c:pt>
                <c:pt idx="26">
                  <c:v>HUN</c:v>
                </c:pt>
                <c:pt idx="27">
                  <c:v>SWE</c:v>
                </c:pt>
                <c:pt idx="28">
                  <c:v>CYP</c:v>
                </c:pt>
              </c:strCache>
            </c:strRef>
          </c:cat>
          <c:val>
            <c:numRef>
              <c:f>Sheet4!$B$2:$B$30</c:f>
              <c:numCache>
                <c:formatCode>0.00</c:formatCode>
                <c:ptCount val="29"/>
                <c:pt idx="0">
                  <c:v>0.63000000000000045</c:v>
                </c:pt>
                <c:pt idx="1">
                  <c:v>0.55000000000000071</c:v>
                </c:pt>
                <c:pt idx="2">
                  <c:v>0.29000000000000031</c:v>
                </c:pt>
                <c:pt idx="3">
                  <c:v>0.16000000000000014</c:v>
                </c:pt>
                <c:pt idx="4">
                  <c:v>0.13999999999999987</c:v>
                </c:pt>
                <c:pt idx="5">
                  <c:v>0.10999999999999943</c:v>
                </c:pt>
                <c:pt idx="6">
                  <c:v>7.0000000000000312E-2</c:v>
                </c:pt>
                <c:pt idx="7">
                  <c:v>5.9999999999999686E-2</c:v>
                </c:pt>
                <c:pt idx="8">
                  <c:v>3.0000000000000252E-2</c:v>
                </c:pt>
                <c:pt idx="9">
                  <c:v>2.9999999999999381E-2</c:v>
                </c:pt>
                <c:pt idx="10">
                  <c:v>1.000000000000068E-2</c:v>
                </c:pt>
                <c:pt idx="11">
                  <c:v>-9.9999999999998024E-3</c:v>
                </c:pt>
                <c:pt idx="12">
                  <c:v>-3.3571428571428391E-2</c:v>
                </c:pt>
                <c:pt idx="13">
                  <c:v>-4.9999999999999871E-2</c:v>
                </c:pt>
                <c:pt idx="14">
                  <c:v>-7.0000000000000312E-2</c:v>
                </c:pt>
                <c:pt idx="15">
                  <c:v>-9.0000000000000344E-2</c:v>
                </c:pt>
                <c:pt idx="16">
                  <c:v>-0.12000000000000012</c:v>
                </c:pt>
                <c:pt idx="17">
                  <c:v>-0.13000000000000078</c:v>
                </c:pt>
                <c:pt idx="18">
                  <c:v>-0.13999999999999987</c:v>
                </c:pt>
                <c:pt idx="19">
                  <c:v>-0.14999999999999974</c:v>
                </c:pt>
                <c:pt idx="20">
                  <c:v>-0.17</c:v>
                </c:pt>
                <c:pt idx="21">
                  <c:v>-0.17</c:v>
                </c:pt>
                <c:pt idx="22">
                  <c:v>-0.19999999999999993</c:v>
                </c:pt>
                <c:pt idx="23">
                  <c:v>-0.19999999999999993</c:v>
                </c:pt>
                <c:pt idx="24">
                  <c:v>-0.22999999999999976</c:v>
                </c:pt>
                <c:pt idx="25">
                  <c:v>-0.27000000000000046</c:v>
                </c:pt>
                <c:pt idx="26">
                  <c:v>-0.30000000000000016</c:v>
                </c:pt>
                <c:pt idx="27">
                  <c:v>-0.34000000000000008</c:v>
                </c:pt>
                <c:pt idx="28">
                  <c:v>-0.5</c:v>
                </c:pt>
              </c:numCache>
            </c:numRef>
          </c:val>
        </c:ser>
        <c:dLbls>
          <c:showLegendKey val="0"/>
          <c:showVal val="0"/>
          <c:showCatName val="0"/>
          <c:showSerName val="0"/>
          <c:showPercent val="0"/>
          <c:showBubbleSize val="0"/>
        </c:dLbls>
        <c:gapWidth val="150"/>
        <c:axId val="149339520"/>
        <c:axId val="149345408"/>
      </c:barChart>
      <c:catAx>
        <c:axId val="149339520"/>
        <c:scaling>
          <c:orientation val="minMax"/>
        </c:scaling>
        <c:delete val="0"/>
        <c:axPos val="b"/>
        <c:numFmt formatCode="General" sourceLinked="0"/>
        <c:majorTickMark val="in"/>
        <c:minorTickMark val="none"/>
        <c:tickLblPos val="nextTo"/>
        <c:txPr>
          <a:bodyPr/>
          <a:lstStyle/>
          <a:p>
            <a:pPr>
              <a:defRPr sz="1050"/>
            </a:pPr>
            <a:endParaRPr lang="en-US"/>
          </a:p>
        </c:txPr>
        <c:crossAx val="149345408"/>
        <c:crosses val="autoZero"/>
        <c:auto val="1"/>
        <c:lblAlgn val="ctr"/>
        <c:lblOffset val="100"/>
        <c:noMultiLvlLbl val="0"/>
      </c:catAx>
      <c:valAx>
        <c:axId val="149345408"/>
        <c:scaling>
          <c:orientation val="minMax"/>
        </c:scaling>
        <c:delete val="0"/>
        <c:axPos val="l"/>
        <c:majorGridlines/>
        <c:numFmt formatCode="0.00" sourceLinked="1"/>
        <c:majorTickMark val="out"/>
        <c:minorTickMark val="none"/>
        <c:tickLblPos val="nextTo"/>
        <c:txPr>
          <a:bodyPr/>
          <a:lstStyle/>
          <a:p>
            <a:pPr>
              <a:defRPr sz="1050" b="0"/>
            </a:pPr>
            <a:endParaRPr lang="en-US"/>
          </a:p>
        </c:txPr>
        <c:crossAx val="14933952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50"/>
              <a:t>- Ministere Publice -</a:t>
            </a:r>
          </a:p>
          <a:p>
            <a:pPr>
              <a:defRPr/>
            </a:pPr>
            <a:r>
              <a:rPr lang="en-US" sz="1050" b="1" i="0" baseline="0"/>
              <a:t>Distributia raspunsurilor  </a:t>
            </a:r>
            <a:endParaRPr lang="en-US" sz="1050"/>
          </a:p>
          <a:p>
            <a:pPr>
              <a:defRPr/>
            </a:pPr>
            <a:r>
              <a:rPr lang="en-US" sz="1050" b="1" i="0" baseline="0"/>
              <a:t>primite excusiv prin "Ia statul la intrebari"</a:t>
            </a:r>
            <a:endParaRPr lang="en-US" sz="1050"/>
          </a:p>
          <a:p>
            <a:pPr>
              <a:defRPr/>
            </a:pPr>
            <a:endParaRPr lang="en-US"/>
          </a:p>
        </c:rich>
      </c:tx>
      <c:layout/>
      <c:overlay val="0"/>
    </c:title>
    <c:autoTitleDeleted val="0"/>
    <c:plotArea>
      <c:layout/>
      <c:pieChart>
        <c:varyColors val="1"/>
        <c:ser>
          <c:idx val="0"/>
          <c:order val="0"/>
          <c:tx>
            <c:strRef>
              <c:f>Sheet3!$A$9</c:f>
              <c:strCache>
                <c:ptCount val="1"/>
                <c:pt idx="0">
                  <c:v>Ministere Publice</c:v>
                </c:pt>
              </c:strCache>
            </c:strRef>
          </c:tx>
          <c:cat>
            <c:strRef>
              <c:f>Sheet3!$A$10:$A$13</c:f>
              <c:strCache>
                <c:ptCount val="4"/>
                <c:pt idx="0">
                  <c:v>raspuns complet</c:v>
                </c:pt>
                <c:pt idx="1">
                  <c:v>raspuns Incomplet</c:v>
                </c:pt>
                <c:pt idx="2">
                  <c:v>lipsa rasp.</c:v>
                </c:pt>
                <c:pt idx="3">
                  <c:v>refuz date</c:v>
                </c:pt>
              </c:strCache>
            </c:strRef>
          </c:cat>
          <c:val>
            <c:numRef>
              <c:f>Sheet3!$F$10:$F$13</c:f>
              <c:numCache>
                <c:formatCode>General</c:formatCode>
                <c:ptCount val="4"/>
                <c:pt idx="0">
                  <c:v>130</c:v>
                </c:pt>
                <c:pt idx="1">
                  <c:v>70</c:v>
                </c:pt>
                <c:pt idx="2">
                  <c:v>81</c:v>
                </c:pt>
                <c:pt idx="3">
                  <c:v>21</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00"/>
              <a:t>- Primarii resedinta de judet -</a:t>
            </a:r>
          </a:p>
          <a:p>
            <a:pPr>
              <a:defRPr/>
            </a:pPr>
            <a:r>
              <a:rPr lang="en-US" sz="900"/>
              <a:t>Distributia raspunsurilor  </a:t>
            </a:r>
          </a:p>
          <a:p>
            <a:pPr>
              <a:defRPr/>
            </a:pPr>
            <a:r>
              <a:rPr lang="en-US" sz="900" baseline="0"/>
              <a:t>primite excusiv prin "Ia statul la intrebari"</a:t>
            </a:r>
          </a:p>
        </c:rich>
      </c:tx>
      <c:layout>
        <c:manualLayout>
          <c:xMode val="edge"/>
          <c:yMode val="edge"/>
          <c:x val="0.14885813976161524"/>
          <c:y val="5.0075586534950776E-2"/>
        </c:manualLayout>
      </c:layout>
      <c:overlay val="0"/>
    </c:title>
    <c:autoTitleDeleted val="0"/>
    <c:plotArea>
      <c:layout/>
      <c:pieChart>
        <c:varyColors val="1"/>
        <c:ser>
          <c:idx val="0"/>
          <c:order val="0"/>
          <c:tx>
            <c:strRef>
              <c:f>Sheet3!$A$1</c:f>
              <c:strCache>
                <c:ptCount val="1"/>
                <c:pt idx="0">
                  <c:v>Primarii resedinta de judet</c:v>
                </c:pt>
              </c:strCache>
            </c:strRef>
          </c:tx>
          <c:cat>
            <c:strRef>
              <c:f>Sheet3!$A$2:$A$5</c:f>
              <c:strCache>
                <c:ptCount val="4"/>
                <c:pt idx="0">
                  <c:v>raspuns complet</c:v>
                </c:pt>
                <c:pt idx="1">
                  <c:v>raspuns Incomplet</c:v>
                </c:pt>
                <c:pt idx="2">
                  <c:v>lipsa rasp.</c:v>
                </c:pt>
                <c:pt idx="3">
                  <c:v>refuz date</c:v>
                </c:pt>
              </c:strCache>
            </c:strRef>
          </c:cat>
          <c:val>
            <c:numRef>
              <c:f>Sheet3!$F$2:$F$5</c:f>
              <c:numCache>
                <c:formatCode>General</c:formatCode>
                <c:ptCount val="4"/>
                <c:pt idx="0">
                  <c:v>214</c:v>
                </c:pt>
                <c:pt idx="1">
                  <c:v>111</c:v>
                </c:pt>
                <c:pt idx="2">
                  <c:v>196</c:v>
                </c:pt>
                <c:pt idx="3">
                  <c:v>19</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00"/>
              <a:t>- Primarii resedinta de judet -</a:t>
            </a:r>
          </a:p>
          <a:p>
            <a:pPr>
              <a:defRPr/>
            </a:pPr>
            <a:r>
              <a:rPr lang="en-US" sz="900"/>
              <a:t>Distributia raspunsurilor  </a:t>
            </a:r>
          </a:p>
          <a:p>
            <a:pPr>
              <a:defRPr/>
            </a:pPr>
            <a:r>
              <a:rPr lang="en-US" sz="900" baseline="0"/>
              <a:t>primite excusiv prin "Ia statul la intrebari"</a:t>
            </a:r>
          </a:p>
        </c:rich>
      </c:tx>
      <c:layout>
        <c:manualLayout>
          <c:xMode val="edge"/>
          <c:yMode val="edge"/>
          <c:x val="0.14885813976161524"/>
          <c:y val="5.0075586534950776E-2"/>
        </c:manualLayout>
      </c:layout>
      <c:overlay val="0"/>
    </c:title>
    <c:autoTitleDeleted val="0"/>
    <c:plotArea>
      <c:layout/>
      <c:pieChart>
        <c:varyColors val="1"/>
        <c:ser>
          <c:idx val="0"/>
          <c:order val="0"/>
          <c:tx>
            <c:strRef>
              <c:f>Sheet3!$A$1</c:f>
              <c:strCache>
                <c:ptCount val="1"/>
                <c:pt idx="0">
                  <c:v>Primarii resedinta de judet</c:v>
                </c:pt>
              </c:strCache>
            </c:strRef>
          </c:tx>
          <c:cat>
            <c:strRef>
              <c:f>Sheet3!$A$2:$A$5</c:f>
              <c:strCache>
                <c:ptCount val="4"/>
                <c:pt idx="0">
                  <c:v>raspuns complet</c:v>
                </c:pt>
                <c:pt idx="1">
                  <c:v>raspuns Incomplet</c:v>
                </c:pt>
                <c:pt idx="2">
                  <c:v>lipsa rasp.</c:v>
                </c:pt>
                <c:pt idx="3">
                  <c:v>refuz date</c:v>
                </c:pt>
              </c:strCache>
            </c:strRef>
          </c:cat>
          <c:val>
            <c:numRef>
              <c:f>Sheet3!$F$2:$F$5</c:f>
              <c:numCache>
                <c:formatCode>General</c:formatCode>
                <c:ptCount val="4"/>
                <c:pt idx="0">
                  <c:v>214</c:v>
                </c:pt>
                <c:pt idx="1">
                  <c:v>111</c:v>
                </c:pt>
                <c:pt idx="2">
                  <c:v>196</c:v>
                </c:pt>
                <c:pt idx="3">
                  <c:v>19</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0B724-2EA7-4CA7-A66D-2F0256F8153D}" type="datetimeFigureOut">
              <a:rPr lang="de-DE" smtClean="0"/>
              <a:t>26.04.2016</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8CB67-D852-4158-86C7-35781D6F18D5}" type="slidenum">
              <a:rPr lang="de-DE" smtClean="0"/>
              <a:t>‹#›</a:t>
            </a:fld>
            <a:endParaRPr lang="de-DE"/>
          </a:p>
        </p:txBody>
      </p:sp>
    </p:spTree>
    <p:extLst>
      <p:ext uri="{BB962C8B-B14F-4D97-AF65-F5344CB8AC3E}">
        <p14:creationId xmlns:p14="http://schemas.microsoft.com/office/powerpoint/2010/main" val="4027511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956CEE-406A-4563-BF51-FADD1F96E615}" type="slidenum">
              <a:rPr lang="en-US" altLang="de-DE"/>
              <a:pPr eaLnBrk="1" hangingPunct="1"/>
              <a:t>16</a:t>
            </a:fld>
            <a:endParaRPr lang="en-US" altLang="de-DE"/>
          </a:p>
        </p:txBody>
      </p:sp>
    </p:spTree>
    <p:extLst>
      <p:ext uri="{BB962C8B-B14F-4D97-AF65-F5344CB8AC3E}">
        <p14:creationId xmlns:p14="http://schemas.microsoft.com/office/powerpoint/2010/main" val="65476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5C82B0-31D6-4030-8D4B-2B1EF1A592C9}" type="slidenum">
              <a:rPr lang="en-US" altLang="de-DE"/>
              <a:pPr eaLnBrk="1" hangingPunct="1"/>
              <a:t>17</a:t>
            </a:fld>
            <a:endParaRPr lang="en-US" altLang="de-DE"/>
          </a:p>
        </p:txBody>
      </p:sp>
    </p:spTree>
    <p:extLst>
      <p:ext uri="{BB962C8B-B14F-4D97-AF65-F5344CB8AC3E}">
        <p14:creationId xmlns:p14="http://schemas.microsoft.com/office/powerpoint/2010/main" val="3986624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C8E19B-A7DB-4955-9053-6B29DB977308}" type="slidenum">
              <a:rPr lang="en-US" altLang="de-DE"/>
              <a:pPr eaLnBrk="1" hangingPunct="1"/>
              <a:t>18</a:t>
            </a:fld>
            <a:endParaRPr lang="en-US" altLang="de-DE"/>
          </a:p>
        </p:txBody>
      </p:sp>
    </p:spTree>
    <p:extLst>
      <p:ext uri="{BB962C8B-B14F-4D97-AF65-F5344CB8AC3E}">
        <p14:creationId xmlns:p14="http://schemas.microsoft.com/office/powerpoint/2010/main" val="3439591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1BEF47-3624-4161-843C-5A2C8F1FBA4D}" type="slidenum">
              <a:rPr lang="en-US" altLang="de-DE"/>
              <a:pPr eaLnBrk="1" hangingPunct="1"/>
              <a:t>19</a:t>
            </a:fld>
            <a:endParaRPr lang="en-US" altLang="de-DE"/>
          </a:p>
        </p:txBody>
      </p:sp>
    </p:spTree>
    <p:extLst>
      <p:ext uri="{BB962C8B-B14F-4D97-AF65-F5344CB8AC3E}">
        <p14:creationId xmlns:p14="http://schemas.microsoft.com/office/powerpoint/2010/main" val="196623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8FCCB5-9C81-474A-9206-092D30A0F2C8}" type="slidenum">
              <a:rPr lang="en-US" altLang="de-DE"/>
              <a:pPr eaLnBrk="1" hangingPunct="1"/>
              <a:t>20</a:t>
            </a:fld>
            <a:endParaRPr lang="en-US" altLang="de-DE"/>
          </a:p>
        </p:txBody>
      </p:sp>
    </p:spTree>
    <p:extLst>
      <p:ext uri="{BB962C8B-B14F-4D97-AF65-F5344CB8AC3E}">
        <p14:creationId xmlns:p14="http://schemas.microsoft.com/office/powerpoint/2010/main" val="3245763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5FD4D3-F192-4BEA-9453-745BDF84432E}" type="slidenum">
              <a:rPr lang="en-US" altLang="de-DE"/>
              <a:pPr eaLnBrk="1" hangingPunct="1"/>
              <a:t>21</a:t>
            </a:fld>
            <a:endParaRPr lang="en-US" altLang="de-DE"/>
          </a:p>
        </p:txBody>
      </p:sp>
    </p:spTree>
    <p:extLst>
      <p:ext uri="{BB962C8B-B14F-4D97-AF65-F5344CB8AC3E}">
        <p14:creationId xmlns:p14="http://schemas.microsoft.com/office/powerpoint/2010/main" val="387687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4/26/2016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4/26/2016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4/26/2016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DE" dirty="0"/>
              <a:t>Dezvoltarea societ</a:t>
            </a:r>
            <a:r>
              <a:rPr lang="ro-RO" dirty="0"/>
              <a:t>ății civile și corupția. </a:t>
            </a:r>
            <a:endParaRPr lang="de-DE" dirty="0"/>
          </a:p>
        </p:txBody>
      </p:sp>
      <p:sp>
        <p:nvSpPr>
          <p:cNvPr id="3" name="Subtitle 2"/>
          <p:cNvSpPr>
            <a:spLocks noGrp="1"/>
          </p:cNvSpPr>
          <p:nvPr>
            <p:ph type="subTitle" idx="1"/>
          </p:nvPr>
        </p:nvSpPr>
        <p:spPr/>
        <p:txBody>
          <a:bodyPr/>
          <a:lstStyle/>
          <a:p>
            <a:r>
              <a:rPr lang="ro-RO" dirty="0"/>
              <a:t>București, anul 2016</a:t>
            </a:r>
            <a:endParaRPr lang="de-DE" dirty="0"/>
          </a:p>
        </p:txBody>
      </p:sp>
      <p:sp>
        <p:nvSpPr>
          <p:cNvPr id="4" name="TextBox 3"/>
          <p:cNvSpPr txBox="1"/>
          <p:nvPr/>
        </p:nvSpPr>
        <p:spPr>
          <a:xfrm>
            <a:off x="383196" y="5075861"/>
            <a:ext cx="3710502" cy="923330"/>
          </a:xfrm>
          <a:prstGeom prst="rect">
            <a:avLst/>
          </a:prstGeom>
          <a:noFill/>
        </p:spPr>
        <p:txBody>
          <a:bodyPr wrap="square" rtlCol="0">
            <a:spAutoFit/>
          </a:bodyPr>
          <a:lstStyle/>
          <a:p>
            <a:r>
              <a:rPr lang="ro-RO" dirty="0" smtClean="0">
                <a:solidFill>
                  <a:schemeClr val="bg1"/>
                </a:solidFill>
                <a:latin typeface="Arial Narrow" panose="020B0606020202030204" pitchFamily="34" charset="0"/>
                <a:cs typeface="Arial" panose="020B0604020202020204" pitchFamily="34" charset="0"/>
              </a:rPr>
              <a:t>SURSA: Sondaj SAR-CURS, martie 2016</a:t>
            </a:r>
          </a:p>
          <a:p>
            <a:r>
              <a:rPr lang="ro-RO" dirty="0">
                <a:solidFill>
                  <a:schemeClr val="bg1"/>
                </a:solidFill>
                <a:latin typeface="Arial Narrow" panose="020B0606020202030204" pitchFamily="34" charset="0"/>
                <a:cs typeface="Arial" panose="020B0604020202020204" pitchFamily="34" charset="0"/>
              </a:rPr>
              <a:t>A</a:t>
            </a:r>
            <a:r>
              <a:rPr lang="ro-RO" dirty="0" smtClean="0">
                <a:solidFill>
                  <a:schemeClr val="bg1"/>
                </a:solidFill>
                <a:latin typeface="Arial Narrow" panose="020B0606020202030204" pitchFamily="34" charset="0"/>
                <a:cs typeface="Arial" panose="020B0604020202020204" pitchFamily="34" charset="0"/>
              </a:rPr>
              <a:t>nticorrp.eu</a:t>
            </a:r>
          </a:p>
          <a:p>
            <a:r>
              <a:rPr lang="ro-RO" dirty="0" smtClean="0">
                <a:solidFill>
                  <a:schemeClr val="bg1"/>
                </a:solidFill>
                <a:latin typeface="Arial Narrow" panose="020B0606020202030204" pitchFamily="34" charset="0"/>
                <a:cs typeface="Arial" panose="020B0604020202020204" pitchFamily="34" charset="0"/>
              </a:rPr>
              <a:t>Romaniacurata.ro</a:t>
            </a:r>
            <a:endParaRPr lang="de-DE" dirty="0">
              <a:solidFill>
                <a:schemeClr val="bg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701330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937" y="0"/>
            <a:ext cx="10396882" cy="1151965"/>
          </a:xfrm>
        </p:spPr>
        <p:txBody>
          <a:bodyPr>
            <a:noAutofit/>
          </a:bodyPr>
          <a:lstStyle/>
          <a:p>
            <a:r>
              <a:rPr lang="ro-RO" sz="3200" b="1" dirty="0"/>
              <a:t>Indicatori ai particularismului în achiziţiile publice din domeniul construcţiilor în România</a:t>
            </a:r>
            <a:endParaRPr lang="en-US" sz="3200" b="1" dirty="0"/>
          </a:p>
        </p:txBody>
      </p:sp>
      <p:graphicFrame>
        <p:nvGraphicFramePr>
          <p:cNvPr id="7" name="Content Placeholder 6"/>
          <p:cNvGraphicFramePr>
            <a:graphicFrameLocks noGrp="1"/>
          </p:cNvGraphicFramePr>
          <p:nvPr>
            <p:ph sz="quarter" idx="13"/>
            <p:extLst/>
          </p:nvPr>
        </p:nvGraphicFramePr>
        <p:xfrm>
          <a:off x="295426" y="924268"/>
          <a:ext cx="11268216" cy="3898018"/>
        </p:xfrm>
        <a:graphic>
          <a:graphicData uri="http://schemas.openxmlformats.org/drawingml/2006/table">
            <a:tbl>
              <a:tblPr firstRow="1" bandRow="1">
                <a:tableStyleId>{3B4B98B0-60AC-42C2-AFA5-B58CD77FA1E5}</a:tableStyleId>
              </a:tblPr>
              <a:tblGrid>
                <a:gridCol w="5176906"/>
                <a:gridCol w="844062"/>
                <a:gridCol w="886264"/>
                <a:gridCol w="956604"/>
                <a:gridCol w="801858"/>
                <a:gridCol w="872197"/>
                <a:gridCol w="787791"/>
                <a:gridCol w="942534"/>
              </a:tblGrid>
              <a:tr h="280629">
                <a:tc gridSpan="8">
                  <a:txBody>
                    <a:bodyPr/>
                    <a:lstStyle/>
                    <a:p>
                      <a:pPr algn="ctr"/>
                      <a:r>
                        <a:rPr lang="ro-RO" sz="1800" b="0" kern="1200" dirty="0" smtClean="0">
                          <a:solidFill>
                            <a:schemeClr val="tx1"/>
                          </a:solidFill>
                          <a:effectLst/>
                          <a:latin typeface="+mn-lt"/>
                          <a:ea typeface="+mn-ea"/>
                          <a:cs typeface="+mn-cs"/>
                        </a:rPr>
                        <a:t>Valoarea contractelor din construcţii (% din total)</a:t>
                      </a:r>
                      <a:endParaRPr lang="en-US" b="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3857">
                <a:tc>
                  <a:txBody>
                    <a:bodyPr/>
                    <a:lstStyle/>
                    <a:p>
                      <a:endParaRPr lang="en-US" sz="1400" dirty="0"/>
                    </a:p>
                  </a:txBody>
                  <a:tcPr/>
                </a:tc>
                <a:tc>
                  <a:txBody>
                    <a:bodyPr/>
                    <a:lstStyle/>
                    <a:p>
                      <a:pPr algn="just">
                        <a:lnSpc>
                          <a:spcPct val="115000"/>
                        </a:lnSpc>
                        <a:spcAft>
                          <a:spcPts val="0"/>
                        </a:spcAft>
                      </a:pPr>
                      <a:r>
                        <a:rPr lang="ro-RO" sz="1400" b="1" dirty="0">
                          <a:effectLst/>
                          <a:latin typeface="Calibri"/>
                          <a:ea typeface="Times New Roman"/>
                          <a:cs typeface="Times New Roman"/>
                        </a:rPr>
                        <a:t>2007</a:t>
                      </a:r>
                      <a:endParaRPr lang="en-US"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o-RO" sz="1400" b="1">
                          <a:effectLst/>
                          <a:latin typeface="Calibri"/>
                          <a:ea typeface="Times New Roman"/>
                          <a:cs typeface="Times New Roman"/>
                        </a:rPr>
                        <a:t>2008</a:t>
                      </a:r>
                      <a:endParaRPr lang="en-US"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ro-RO" sz="1400" b="1">
                          <a:effectLst/>
                          <a:latin typeface="Calibri"/>
                          <a:ea typeface="Times New Roman"/>
                          <a:cs typeface="Times New Roman"/>
                        </a:rPr>
                        <a:t>2009</a:t>
                      </a:r>
                      <a:endParaRPr lang="en-US"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ro-RO" sz="1400" b="1">
                          <a:effectLst/>
                          <a:latin typeface="Calibri"/>
                          <a:ea typeface="Times New Roman"/>
                          <a:cs typeface="Times New Roman"/>
                        </a:rPr>
                        <a:t>2010</a:t>
                      </a:r>
                      <a:endParaRPr lang="en-US"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ro-RO" sz="1400" b="1">
                          <a:effectLst/>
                          <a:latin typeface="Calibri"/>
                          <a:ea typeface="Times New Roman"/>
                          <a:cs typeface="Times New Roman"/>
                        </a:rPr>
                        <a:t>2011</a:t>
                      </a:r>
                      <a:endParaRPr lang="en-US"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ro-RO" sz="1400" b="1">
                          <a:effectLst/>
                          <a:latin typeface="Calibri"/>
                          <a:ea typeface="Times New Roman"/>
                          <a:cs typeface="Times New Roman"/>
                        </a:rPr>
                        <a:t>2012</a:t>
                      </a:r>
                      <a:endParaRPr lang="en-US"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ro-RO" sz="1400" b="1">
                          <a:effectLst/>
                          <a:latin typeface="Calibri"/>
                          <a:ea typeface="Times New Roman"/>
                          <a:cs typeface="Times New Roman"/>
                        </a:rPr>
                        <a:t>2013</a:t>
                      </a:r>
                      <a:endParaRPr lang="en-US" sz="1400">
                        <a:effectLst/>
                        <a:latin typeface="Calibri"/>
                        <a:ea typeface="Calibri"/>
                        <a:cs typeface="Times New Roman"/>
                      </a:endParaRPr>
                    </a:p>
                  </a:txBody>
                  <a:tcPr marL="68580" marR="68580" marT="0" marB="0"/>
                </a:tc>
              </a:tr>
              <a:tr h="194439">
                <a:tc>
                  <a:txBody>
                    <a:bodyPr/>
                    <a:lstStyle/>
                    <a:p>
                      <a:pPr>
                        <a:lnSpc>
                          <a:spcPct val="115000"/>
                        </a:lnSpc>
                        <a:spcAft>
                          <a:spcPts val="0"/>
                        </a:spcAft>
                      </a:pPr>
                      <a:r>
                        <a:rPr lang="ro-RO" sz="1400" dirty="0">
                          <a:effectLst/>
                          <a:latin typeface="Calibri"/>
                          <a:ea typeface="Times New Roman"/>
                          <a:cs typeface="Times New Roman"/>
                        </a:rPr>
                        <a:t>Un singur ofertant</a:t>
                      </a:r>
                      <a:endParaRPr lang="en-US"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dirty="0">
                          <a:effectLst/>
                          <a:latin typeface="Calibri"/>
                          <a:ea typeface="Times New Roman"/>
                          <a:cs typeface="Times New Roman"/>
                        </a:rPr>
                        <a:t>30,8%</a:t>
                      </a:r>
                      <a:endParaRPr lang="en-US"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dirty="0">
                          <a:effectLst/>
                          <a:latin typeface="Calibri"/>
                          <a:ea typeface="Times New Roman"/>
                          <a:cs typeface="Times New Roman"/>
                        </a:rPr>
                        <a:t>24,1%</a:t>
                      </a:r>
                      <a:endParaRPr lang="en-US"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21,6%</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26,4%</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22,4%</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dirty="0">
                          <a:effectLst/>
                          <a:latin typeface="Calibri"/>
                          <a:ea typeface="Times New Roman"/>
                          <a:cs typeface="Times New Roman"/>
                        </a:rPr>
                        <a:t>12,9%</a:t>
                      </a:r>
                      <a:endParaRPr lang="en-US"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8,4%</a:t>
                      </a:r>
                      <a:endParaRPr lang="en-US" sz="1400">
                        <a:effectLst/>
                        <a:latin typeface="Calibri"/>
                        <a:ea typeface="Calibri"/>
                        <a:cs typeface="Times New Roman"/>
                      </a:endParaRPr>
                    </a:p>
                  </a:txBody>
                  <a:tcPr marL="68580" marR="68580" marT="0" marB="0" anchor="ctr"/>
                </a:tc>
              </a:tr>
              <a:tr h="194439">
                <a:tc>
                  <a:txBody>
                    <a:bodyPr/>
                    <a:lstStyle/>
                    <a:p>
                      <a:pPr>
                        <a:lnSpc>
                          <a:spcPct val="115000"/>
                        </a:lnSpc>
                        <a:spcAft>
                          <a:spcPts val="0"/>
                        </a:spcAft>
                      </a:pPr>
                      <a:r>
                        <a:rPr lang="ro-RO" sz="1400">
                          <a:effectLst/>
                          <a:latin typeface="Calibri"/>
                          <a:ea typeface="Times New Roman"/>
                          <a:cs typeface="Times New Roman"/>
                        </a:rPr>
                        <a:t>Conexiuni politice</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23,4%</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dirty="0">
                          <a:effectLst/>
                          <a:latin typeface="Calibri"/>
                          <a:ea typeface="Times New Roman"/>
                          <a:cs typeface="Times New Roman"/>
                        </a:rPr>
                        <a:t>31,3%</a:t>
                      </a:r>
                      <a:endParaRPr lang="en-US"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dirty="0">
                          <a:effectLst/>
                          <a:latin typeface="Calibri"/>
                          <a:ea typeface="Times New Roman"/>
                          <a:cs typeface="Times New Roman"/>
                        </a:rPr>
                        <a:t>20,3%</a:t>
                      </a:r>
                      <a:endParaRPr lang="en-US"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16,4%</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19,7%</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16,5%</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13,6%</a:t>
                      </a:r>
                      <a:endParaRPr lang="en-US" sz="1400">
                        <a:effectLst/>
                        <a:latin typeface="Calibri"/>
                        <a:ea typeface="Calibri"/>
                        <a:cs typeface="Times New Roman"/>
                      </a:endParaRPr>
                    </a:p>
                  </a:txBody>
                  <a:tcPr marL="68580" marR="68580" marT="0" marB="0" anchor="ctr"/>
                </a:tc>
              </a:tr>
              <a:tr h="194439">
                <a:tc>
                  <a:txBody>
                    <a:bodyPr/>
                    <a:lstStyle/>
                    <a:p>
                      <a:pPr>
                        <a:lnSpc>
                          <a:spcPct val="115000"/>
                        </a:lnSpc>
                        <a:spcAft>
                          <a:spcPts val="0"/>
                        </a:spcAft>
                      </a:pPr>
                      <a:r>
                        <a:rPr lang="ro-RO" sz="1400">
                          <a:effectLst/>
                          <a:latin typeface="Calibri"/>
                          <a:ea typeface="Times New Roman"/>
                          <a:cs typeface="Times New Roman"/>
                        </a:rPr>
                        <a:t>Captura agenţiilor</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18,5%</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11,8%</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17,3%</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dirty="0">
                          <a:effectLst/>
                          <a:latin typeface="Calibri"/>
                          <a:ea typeface="Times New Roman"/>
                          <a:cs typeface="Times New Roman"/>
                        </a:rPr>
                        <a:t>20,9%</a:t>
                      </a:r>
                      <a:endParaRPr lang="en-US"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21,7%</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9,3%</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18,6%</a:t>
                      </a:r>
                      <a:endParaRPr lang="en-US" sz="1400">
                        <a:effectLst/>
                        <a:latin typeface="Calibri"/>
                        <a:ea typeface="Calibri"/>
                        <a:cs typeface="Times New Roman"/>
                      </a:endParaRPr>
                    </a:p>
                  </a:txBody>
                  <a:tcPr marL="68580" marR="68580" marT="0" marB="0" anchor="ctr"/>
                </a:tc>
              </a:tr>
              <a:tr h="202481">
                <a:tc>
                  <a:txBody>
                    <a:bodyPr/>
                    <a:lstStyle/>
                    <a:p>
                      <a:pPr>
                        <a:lnSpc>
                          <a:spcPct val="115000"/>
                        </a:lnSpc>
                        <a:spcAft>
                          <a:spcPts val="0"/>
                        </a:spcAft>
                      </a:pPr>
                      <a:r>
                        <a:rPr lang="ro-RO" sz="1600" b="1" dirty="0">
                          <a:effectLst/>
                          <a:latin typeface="Calibri"/>
                          <a:ea typeface="Times New Roman"/>
                          <a:cs typeface="Times New Roman"/>
                        </a:rPr>
                        <a:t>Total particularism</a:t>
                      </a:r>
                      <a:endParaRPr lang="en-US"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600" b="1">
                          <a:effectLst/>
                          <a:latin typeface="Calibri"/>
                          <a:ea typeface="Times New Roman"/>
                          <a:cs typeface="Times New Roman"/>
                        </a:rPr>
                        <a:t>51,7%</a:t>
                      </a:r>
                      <a:endParaRPr lang="en-US" sz="16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600" b="1">
                          <a:effectLst/>
                          <a:latin typeface="Calibri"/>
                          <a:ea typeface="Times New Roman"/>
                          <a:cs typeface="Times New Roman"/>
                        </a:rPr>
                        <a:t>52,9%</a:t>
                      </a:r>
                      <a:endParaRPr lang="en-US" sz="16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600" b="1">
                          <a:effectLst/>
                          <a:latin typeface="Calibri"/>
                          <a:ea typeface="Times New Roman"/>
                          <a:cs typeface="Times New Roman"/>
                        </a:rPr>
                        <a:t>43,9%</a:t>
                      </a:r>
                      <a:endParaRPr lang="en-US" sz="16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600" b="1">
                          <a:effectLst/>
                          <a:latin typeface="Calibri"/>
                          <a:ea typeface="Times New Roman"/>
                          <a:cs typeface="Times New Roman"/>
                        </a:rPr>
                        <a:t>53,0%</a:t>
                      </a:r>
                      <a:endParaRPr lang="en-US" sz="16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600" b="1" dirty="0">
                          <a:effectLst/>
                          <a:latin typeface="Calibri"/>
                          <a:ea typeface="Times New Roman"/>
                          <a:cs typeface="Times New Roman"/>
                        </a:rPr>
                        <a:t>49,1%</a:t>
                      </a:r>
                      <a:endParaRPr lang="en-US"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600" b="1" dirty="0">
                          <a:effectLst/>
                          <a:latin typeface="Calibri"/>
                          <a:ea typeface="Times New Roman"/>
                          <a:cs typeface="Times New Roman"/>
                        </a:rPr>
                        <a:t>34,0%</a:t>
                      </a:r>
                      <a:endParaRPr lang="en-US"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600" b="1" dirty="0">
                          <a:effectLst/>
                          <a:latin typeface="Calibri"/>
                          <a:ea typeface="Times New Roman"/>
                          <a:cs typeface="Times New Roman"/>
                        </a:rPr>
                        <a:t>39,4%</a:t>
                      </a:r>
                      <a:endParaRPr lang="en-US" sz="1600" dirty="0">
                        <a:effectLst/>
                        <a:latin typeface="Calibri"/>
                        <a:ea typeface="Calibri"/>
                        <a:cs typeface="Times New Roman"/>
                      </a:endParaRPr>
                    </a:p>
                  </a:txBody>
                  <a:tcPr marL="68580" marR="68580" marT="0" marB="0" anchor="ctr"/>
                </a:tc>
              </a:tr>
              <a:tr h="280629">
                <a:tc gridSpan="8">
                  <a:txBody>
                    <a:bodyPr/>
                    <a:lstStyle/>
                    <a:p>
                      <a:pPr algn="ctr"/>
                      <a:r>
                        <a:rPr lang="ro-RO" sz="1800" b="0" kern="1200" dirty="0" smtClean="0">
                          <a:solidFill>
                            <a:schemeClr val="tx1"/>
                          </a:solidFill>
                          <a:effectLst/>
                          <a:latin typeface="+mn-lt"/>
                          <a:ea typeface="+mn-ea"/>
                          <a:cs typeface="+mn-cs"/>
                        </a:rPr>
                        <a:t>Numărul contractelor din construcţii (% din total)</a:t>
                      </a:r>
                      <a:endParaRPr lang="en-US" b="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7196">
                <a:tc>
                  <a:txBody>
                    <a:bodyPr/>
                    <a:lstStyle/>
                    <a:p>
                      <a:pPr>
                        <a:lnSpc>
                          <a:spcPct val="115000"/>
                        </a:lnSpc>
                      </a:pPr>
                      <a:endParaRPr lang="en-US" sz="1400" dirty="0">
                        <a:effectLst/>
                        <a:latin typeface="Calibri"/>
                      </a:endParaRPr>
                    </a:p>
                  </a:txBody>
                  <a:tcPr marL="68580" marR="68580" marT="0" marB="0"/>
                </a:tc>
                <a:tc>
                  <a:txBody>
                    <a:bodyPr/>
                    <a:lstStyle/>
                    <a:p>
                      <a:pPr algn="just">
                        <a:lnSpc>
                          <a:spcPct val="115000"/>
                        </a:lnSpc>
                        <a:spcAft>
                          <a:spcPts val="0"/>
                        </a:spcAft>
                      </a:pPr>
                      <a:r>
                        <a:rPr lang="ro-RO" sz="1400" b="1">
                          <a:effectLst/>
                          <a:latin typeface="Calibri"/>
                          <a:ea typeface="Times New Roman"/>
                          <a:cs typeface="Times New Roman"/>
                        </a:rPr>
                        <a:t>2007</a:t>
                      </a:r>
                      <a:endParaRPr lang="en-US"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ro-RO" sz="1400" b="1">
                          <a:effectLst/>
                          <a:latin typeface="Calibri"/>
                          <a:ea typeface="Times New Roman"/>
                          <a:cs typeface="Times New Roman"/>
                        </a:rPr>
                        <a:t>2008</a:t>
                      </a:r>
                      <a:endParaRPr lang="en-US"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ro-RO" sz="1400" b="1">
                          <a:effectLst/>
                          <a:latin typeface="Calibri"/>
                          <a:ea typeface="Times New Roman"/>
                          <a:cs typeface="Times New Roman"/>
                        </a:rPr>
                        <a:t>2009</a:t>
                      </a:r>
                      <a:endParaRPr lang="en-US"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ro-RO" sz="1400" b="1">
                          <a:effectLst/>
                          <a:latin typeface="Calibri"/>
                          <a:ea typeface="Times New Roman"/>
                          <a:cs typeface="Times New Roman"/>
                        </a:rPr>
                        <a:t>2010</a:t>
                      </a:r>
                      <a:endParaRPr lang="en-US"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ro-RO" sz="1400" b="1" dirty="0">
                          <a:effectLst/>
                          <a:latin typeface="Calibri"/>
                          <a:ea typeface="Times New Roman"/>
                          <a:cs typeface="Times New Roman"/>
                        </a:rPr>
                        <a:t>2011</a:t>
                      </a:r>
                      <a:endParaRPr lang="en-US"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o-RO" sz="1400" b="1">
                          <a:effectLst/>
                          <a:latin typeface="Calibri"/>
                          <a:ea typeface="Times New Roman"/>
                          <a:cs typeface="Times New Roman"/>
                        </a:rPr>
                        <a:t>2012</a:t>
                      </a:r>
                      <a:endParaRPr lang="en-US" sz="1400">
                        <a:effectLst/>
                        <a:latin typeface="Calibri"/>
                        <a:ea typeface="Calibri"/>
                        <a:cs typeface="Times New Roman"/>
                      </a:endParaRPr>
                    </a:p>
                  </a:txBody>
                  <a:tcPr marL="68580" marR="68580" marT="0" marB="0"/>
                </a:tc>
                <a:tc>
                  <a:txBody>
                    <a:bodyPr/>
                    <a:lstStyle/>
                    <a:p>
                      <a:pPr algn="just">
                        <a:lnSpc>
                          <a:spcPct val="115000"/>
                        </a:lnSpc>
                        <a:spcAft>
                          <a:spcPts val="0"/>
                        </a:spcAft>
                      </a:pPr>
                      <a:r>
                        <a:rPr lang="ro-RO" sz="1400" b="1">
                          <a:effectLst/>
                          <a:latin typeface="Calibri"/>
                          <a:ea typeface="Times New Roman"/>
                          <a:cs typeface="Times New Roman"/>
                        </a:rPr>
                        <a:t>2013</a:t>
                      </a:r>
                      <a:endParaRPr lang="en-US" sz="1400">
                        <a:effectLst/>
                        <a:latin typeface="Calibri"/>
                        <a:ea typeface="Calibri"/>
                        <a:cs typeface="Times New Roman"/>
                      </a:endParaRPr>
                    </a:p>
                  </a:txBody>
                  <a:tcPr marL="68580" marR="68580" marT="0" marB="0"/>
                </a:tc>
              </a:tr>
              <a:tr h="194439">
                <a:tc>
                  <a:txBody>
                    <a:bodyPr/>
                    <a:lstStyle/>
                    <a:p>
                      <a:pPr>
                        <a:lnSpc>
                          <a:spcPct val="115000"/>
                        </a:lnSpc>
                        <a:spcAft>
                          <a:spcPts val="0"/>
                        </a:spcAft>
                      </a:pPr>
                      <a:r>
                        <a:rPr lang="ro-RO" sz="1400" dirty="0">
                          <a:effectLst/>
                          <a:latin typeface="Calibri"/>
                          <a:ea typeface="Times New Roman"/>
                          <a:cs typeface="Times New Roman"/>
                        </a:rPr>
                        <a:t>Un singur ofertant</a:t>
                      </a:r>
                      <a:endParaRPr lang="en-US"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30,1%</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27,6%</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20,3%</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24,0%</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24,2%</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17,6%</a:t>
                      </a:r>
                      <a:endParaRPr lang="en-US" sz="14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ro-RO" sz="1400">
                          <a:effectLst/>
                          <a:latin typeface="Calibri"/>
                          <a:ea typeface="Times New Roman"/>
                          <a:cs typeface="Times New Roman"/>
                        </a:rPr>
                        <a:t>12,2%</a:t>
                      </a:r>
                      <a:endParaRPr lang="en-US" sz="1400">
                        <a:effectLst/>
                        <a:latin typeface="Calibri"/>
                        <a:ea typeface="Calibri"/>
                        <a:cs typeface="Times New Roman"/>
                      </a:endParaRPr>
                    </a:p>
                  </a:txBody>
                  <a:tcPr marL="68580" marR="68580" marT="0" marB="0"/>
                </a:tc>
              </a:tr>
              <a:tr h="194439">
                <a:tc>
                  <a:txBody>
                    <a:bodyPr/>
                    <a:lstStyle/>
                    <a:p>
                      <a:pPr>
                        <a:lnSpc>
                          <a:spcPct val="115000"/>
                        </a:lnSpc>
                        <a:spcAft>
                          <a:spcPts val="0"/>
                        </a:spcAft>
                      </a:pPr>
                      <a:r>
                        <a:rPr lang="ro-RO" sz="1400">
                          <a:effectLst/>
                          <a:latin typeface="Calibri"/>
                          <a:ea typeface="Times New Roman"/>
                          <a:cs typeface="Times New Roman"/>
                        </a:rPr>
                        <a:t>Conexiuni politice</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dirty="0">
                          <a:effectLst/>
                          <a:latin typeface="Calibri"/>
                          <a:ea typeface="Times New Roman"/>
                          <a:cs typeface="Times New Roman"/>
                        </a:rPr>
                        <a:t>22,7%</a:t>
                      </a:r>
                      <a:endParaRPr lang="en-US"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21,5%</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19,9%</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19,3%</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19,7%</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17,7%</a:t>
                      </a:r>
                      <a:endParaRPr lang="en-US" sz="14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ro-RO" sz="1400">
                          <a:effectLst/>
                          <a:latin typeface="Calibri"/>
                          <a:ea typeface="Times New Roman"/>
                          <a:cs typeface="Times New Roman"/>
                        </a:rPr>
                        <a:t>17,3%</a:t>
                      </a:r>
                      <a:endParaRPr lang="en-US" sz="1400">
                        <a:effectLst/>
                        <a:latin typeface="Calibri"/>
                        <a:ea typeface="Calibri"/>
                        <a:cs typeface="Times New Roman"/>
                      </a:endParaRPr>
                    </a:p>
                  </a:txBody>
                  <a:tcPr marL="68580" marR="68580" marT="0" marB="0"/>
                </a:tc>
              </a:tr>
              <a:tr h="194439">
                <a:tc>
                  <a:txBody>
                    <a:bodyPr/>
                    <a:lstStyle/>
                    <a:p>
                      <a:pPr>
                        <a:lnSpc>
                          <a:spcPct val="115000"/>
                        </a:lnSpc>
                        <a:spcAft>
                          <a:spcPts val="0"/>
                        </a:spcAft>
                      </a:pPr>
                      <a:r>
                        <a:rPr lang="ro-RO" sz="1400">
                          <a:effectLst/>
                          <a:latin typeface="Calibri"/>
                          <a:ea typeface="Times New Roman"/>
                          <a:cs typeface="Times New Roman"/>
                        </a:rPr>
                        <a:t>Captura agenţiilor</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dirty="0">
                          <a:effectLst/>
                          <a:latin typeface="Calibri"/>
                          <a:ea typeface="Times New Roman"/>
                          <a:cs typeface="Times New Roman"/>
                        </a:rPr>
                        <a:t>9,4%</a:t>
                      </a:r>
                      <a:endParaRPr lang="en-US"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dirty="0">
                          <a:effectLst/>
                          <a:latin typeface="Calibri"/>
                          <a:ea typeface="Times New Roman"/>
                          <a:cs typeface="Times New Roman"/>
                        </a:rPr>
                        <a:t>8,5%</a:t>
                      </a:r>
                      <a:endParaRPr lang="en-US"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8,3%</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7,4%</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8,1%</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7,5%</a:t>
                      </a:r>
                      <a:endParaRPr lang="en-US" sz="14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ro-RO" sz="1400" dirty="0">
                          <a:effectLst/>
                          <a:latin typeface="Calibri"/>
                          <a:ea typeface="Times New Roman"/>
                          <a:cs typeface="Times New Roman"/>
                        </a:rPr>
                        <a:t>5,9%</a:t>
                      </a:r>
                      <a:endParaRPr lang="en-US" sz="1400" dirty="0">
                        <a:effectLst/>
                        <a:latin typeface="Calibri"/>
                        <a:ea typeface="Calibri"/>
                        <a:cs typeface="Times New Roman"/>
                      </a:endParaRPr>
                    </a:p>
                  </a:txBody>
                  <a:tcPr marL="68580" marR="68580" marT="0" marB="0"/>
                </a:tc>
              </a:tr>
              <a:tr h="202481">
                <a:tc>
                  <a:txBody>
                    <a:bodyPr/>
                    <a:lstStyle/>
                    <a:p>
                      <a:pPr>
                        <a:lnSpc>
                          <a:spcPct val="115000"/>
                        </a:lnSpc>
                        <a:spcAft>
                          <a:spcPts val="0"/>
                        </a:spcAft>
                      </a:pPr>
                      <a:r>
                        <a:rPr lang="ro-RO" sz="1600" b="1" dirty="0">
                          <a:effectLst/>
                          <a:latin typeface="Calibri"/>
                          <a:ea typeface="Times New Roman"/>
                          <a:cs typeface="Times New Roman"/>
                        </a:rPr>
                        <a:t>Total particularism</a:t>
                      </a:r>
                      <a:endParaRPr lang="en-US"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600" b="1" dirty="0">
                          <a:effectLst/>
                          <a:latin typeface="Calibri"/>
                          <a:ea typeface="Times New Roman"/>
                          <a:cs typeface="Times New Roman"/>
                        </a:rPr>
                        <a:t>47,7%</a:t>
                      </a:r>
                      <a:endParaRPr lang="en-US"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600" b="1" dirty="0">
                          <a:effectLst/>
                          <a:latin typeface="Calibri"/>
                          <a:ea typeface="Times New Roman"/>
                          <a:cs typeface="Times New Roman"/>
                        </a:rPr>
                        <a:t>45,3%</a:t>
                      </a:r>
                      <a:endParaRPr lang="en-US"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600" b="1" dirty="0">
                          <a:effectLst/>
                          <a:latin typeface="Calibri"/>
                          <a:ea typeface="Times New Roman"/>
                          <a:cs typeface="Times New Roman"/>
                        </a:rPr>
                        <a:t>41,1%</a:t>
                      </a:r>
                      <a:endParaRPr lang="en-US"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600" b="1" dirty="0">
                          <a:effectLst/>
                          <a:latin typeface="Calibri"/>
                          <a:ea typeface="Times New Roman"/>
                          <a:cs typeface="Times New Roman"/>
                        </a:rPr>
                        <a:t>42,7%</a:t>
                      </a:r>
                      <a:endParaRPr lang="en-US"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600" b="1" dirty="0">
                          <a:effectLst/>
                          <a:latin typeface="Calibri"/>
                          <a:ea typeface="Times New Roman"/>
                          <a:cs typeface="Times New Roman"/>
                        </a:rPr>
                        <a:t>43,5%</a:t>
                      </a:r>
                      <a:endParaRPr lang="en-US"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600" b="1" dirty="0">
                          <a:effectLst/>
                          <a:latin typeface="Calibri"/>
                          <a:ea typeface="Times New Roman"/>
                          <a:cs typeface="Times New Roman"/>
                        </a:rPr>
                        <a:t>37,2%</a:t>
                      </a:r>
                      <a:endParaRPr lang="en-US"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600" b="1" dirty="0">
                          <a:effectLst/>
                          <a:latin typeface="Calibri"/>
                          <a:ea typeface="Times New Roman"/>
                          <a:cs typeface="Times New Roman"/>
                        </a:rPr>
                        <a:t>33,1%</a:t>
                      </a:r>
                      <a:endParaRPr lang="en-US" sz="1600" dirty="0">
                        <a:effectLst/>
                        <a:latin typeface="Calibri"/>
                        <a:ea typeface="Calibri"/>
                        <a:cs typeface="Times New Roman"/>
                      </a:endParaRPr>
                    </a:p>
                  </a:txBody>
                  <a:tcPr marL="68580" marR="68580" marT="0" marB="0" anchor="ctr"/>
                </a:tc>
              </a:tr>
              <a:tr h="583318">
                <a:tc>
                  <a:txBody>
                    <a:bodyPr/>
                    <a:lstStyle/>
                    <a:p>
                      <a:pPr>
                        <a:lnSpc>
                          <a:spcPct val="115000"/>
                        </a:lnSpc>
                        <a:spcAft>
                          <a:spcPts val="0"/>
                        </a:spcAft>
                      </a:pPr>
                      <a:r>
                        <a:rPr lang="ro-RO" sz="1400" dirty="0">
                          <a:effectLst/>
                          <a:latin typeface="Calibri"/>
                          <a:ea typeface="Times New Roman"/>
                          <a:cs typeface="Times New Roman"/>
                        </a:rPr>
                        <a:t>Condamnări definitive pentru fapte de corupţie (cazuri instrumentate de DNA)</a:t>
                      </a:r>
                      <a:endParaRPr lang="en-US"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109</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a:effectLst/>
                          <a:latin typeface="Calibri"/>
                          <a:ea typeface="Times New Roman"/>
                          <a:cs typeface="Times New Roman"/>
                        </a:rPr>
                        <a:t>97</a:t>
                      </a:r>
                      <a:endParaRPr lang="en-US"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dirty="0">
                          <a:effectLst/>
                          <a:latin typeface="Calibri"/>
                          <a:ea typeface="Times New Roman"/>
                          <a:cs typeface="Times New Roman"/>
                        </a:rPr>
                        <a:t>131</a:t>
                      </a:r>
                      <a:endParaRPr lang="en-US"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dirty="0">
                          <a:effectLst/>
                          <a:latin typeface="Calibri"/>
                          <a:ea typeface="Times New Roman"/>
                          <a:cs typeface="Times New Roman"/>
                        </a:rPr>
                        <a:t>154</a:t>
                      </a:r>
                      <a:endParaRPr lang="en-US"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dirty="0">
                          <a:effectLst/>
                          <a:latin typeface="Calibri"/>
                          <a:ea typeface="Times New Roman"/>
                          <a:cs typeface="Times New Roman"/>
                        </a:rPr>
                        <a:t>298</a:t>
                      </a:r>
                      <a:endParaRPr lang="en-US"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dirty="0">
                          <a:effectLst/>
                          <a:latin typeface="Calibri"/>
                          <a:ea typeface="Times New Roman"/>
                          <a:cs typeface="Times New Roman"/>
                        </a:rPr>
                        <a:t>743</a:t>
                      </a:r>
                      <a:endParaRPr lang="en-US"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o-RO" sz="1400" dirty="0">
                          <a:effectLst/>
                          <a:latin typeface="Calibri"/>
                          <a:ea typeface="Times New Roman"/>
                          <a:cs typeface="Times New Roman"/>
                        </a:rPr>
                        <a:t>1051</a:t>
                      </a:r>
                      <a:endParaRPr lang="en-US" sz="1400" dirty="0">
                        <a:effectLst/>
                        <a:latin typeface="Calibri"/>
                        <a:ea typeface="Calibri"/>
                        <a:cs typeface="Times New Roman"/>
                      </a:endParaRPr>
                    </a:p>
                  </a:txBody>
                  <a:tcPr marL="68580" marR="68580" marT="0" marB="0" anchor="ctr"/>
                </a:tc>
              </a:tr>
            </a:tbl>
          </a:graphicData>
        </a:graphic>
      </p:graphicFrame>
      <p:sp>
        <p:nvSpPr>
          <p:cNvPr id="8" name="TextBox 7"/>
          <p:cNvSpPr txBox="1"/>
          <p:nvPr/>
        </p:nvSpPr>
        <p:spPr>
          <a:xfrm>
            <a:off x="351692" y="5008098"/>
            <a:ext cx="11211951" cy="1015663"/>
          </a:xfrm>
          <a:prstGeom prst="rect">
            <a:avLst/>
          </a:prstGeom>
          <a:noFill/>
        </p:spPr>
        <p:txBody>
          <a:bodyPr wrap="square" rtlCol="0">
            <a:spAutoFit/>
          </a:bodyPr>
          <a:lstStyle/>
          <a:p>
            <a:r>
              <a:rPr lang="ro-RO" sz="1200" i="1" dirty="0"/>
              <a:t>Notă: Indicatorul „Total particularism” se referă la numărul de contracte, precum şi valoarea lor însumată, care au fost atribuite prin una dintre principalele trei forme de favorizare a firmelor (licitaţie cu ofertant unic, pe baza conexiunilor politice sau ca urmare a unei relaţii de capturare). Am considerat că o firmă are conexiuni politice dacă a făcut o donaţie unuia sau mai multor partide politice sau dacă mass-media sau anchetele penale au identificat relaţii între firmă şi oameni politici/funcţionari publici. </a:t>
            </a:r>
            <a:endParaRPr lang="en-US" sz="1200" dirty="0"/>
          </a:p>
          <a:p>
            <a:r>
              <a:rPr lang="ro-RO" sz="1200" i="1" dirty="0">
                <a:solidFill>
                  <a:schemeClr val="bg1"/>
                </a:solidFill>
              </a:rPr>
              <a:t>Sursă: Doroftei M. şi Dimulescu V. (2015) "Corruption Risks in the Romanian Infrastructure Sector" în Mungiu-Pippidi, A. (ed.) The Anticorruption Report, Volume 3: Government Favouritism in Europe. Barbara Budrich Publishers, disponibil la </a:t>
            </a:r>
            <a:r>
              <a:rPr lang="ro-RO" sz="1200" i="1" u="sng" dirty="0">
                <a:solidFill>
                  <a:schemeClr val="bg1"/>
                </a:solidFill>
              </a:rPr>
              <a:t>http://anticorrp.eu/wp-content/uploads/2015/06/D8.1.5-Romania.pdf</a:t>
            </a:r>
            <a:r>
              <a:rPr lang="ro-RO" sz="1200" i="1" dirty="0">
                <a:solidFill>
                  <a:schemeClr val="bg1"/>
                </a:solidFill>
              </a:rPr>
              <a:t> </a:t>
            </a:r>
            <a:endParaRPr lang="en-US" sz="1200" dirty="0">
              <a:solidFill>
                <a:schemeClr val="bg1"/>
              </a:solidFill>
            </a:endParaRPr>
          </a:p>
        </p:txBody>
      </p:sp>
    </p:spTree>
    <p:extLst>
      <p:ext uri="{BB962C8B-B14F-4D97-AF65-F5344CB8AC3E}">
        <p14:creationId xmlns:p14="http://schemas.microsoft.com/office/powerpoint/2010/main" val="3149774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599347" cy="1151965"/>
          </a:xfrm>
        </p:spPr>
        <p:txBody>
          <a:bodyPr>
            <a:normAutofit fontScale="90000"/>
          </a:bodyPr>
          <a:lstStyle/>
          <a:p>
            <a:pPr algn="ctr"/>
            <a:r>
              <a:rPr lang="ro-RO" dirty="0" smtClean="0"/>
              <a:t>Proiectul romania curata – anticorupție de jos în sus</a:t>
            </a:r>
            <a:endParaRPr lang="de-DE" dirty="0"/>
          </a:p>
        </p:txBody>
      </p:sp>
      <p:sp>
        <p:nvSpPr>
          <p:cNvPr id="3" name="Content Placeholder 2"/>
          <p:cNvSpPr>
            <a:spLocks noGrp="1"/>
          </p:cNvSpPr>
          <p:nvPr>
            <p:ph sz="quarter" idx="13"/>
          </p:nvPr>
        </p:nvSpPr>
        <p:spPr>
          <a:xfrm>
            <a:off x="685800" y="2034713"/>
            <a:ext cx="10394707" cy="3311189"/>
          </a:xfrm>
        </p:spPr>
        <p:txBody>
          <a:bodyPr>
            <a:normAutofit fontScale="77500" lnSpcReduction="20000"/>
          </a:bodyPr>
          <a:lstStyle/>
          <a:p>
            <a:r>
              <a:rPr lang="ro-RO" dirty="0" smtClean="0">
                <a:latin typeface="+mj-lt"/>
                <a:cs typeface="Arial" panose="020B0604020202020204" pitchFamily="34" charset="0"/>
              </a:rPr>
              <a:t>Peste </a:t>
            </a:r>
            <a:r>
              <a:rPr lang="de-DE" dirty="0" smtClean="0">
                <a:latin typeface="+mj-lt"/>
                <a:cs typeface="Arial" panose="020B0604020202020204" pitchFamily="34" charset="0"/>
              </a:rPr>
              <a:t>dou</a:t>
            </a:r>
            <a:r>
              <a:rPr lang="ro-RO" dirty="0" smtClean="0">
                <a:latin typeface="+mj-lt"/>
                <a:cs typeface="Arial" panose="020B0604020202020204" pitchFamily="34" charset="0"/>
              </a:rPr>
              <a:t>ă milioane viziatori unici anul trecut</a:t>
            </a:r>
          </a:p>
          <a:p>
            <a:r>
              <a:rPr lang="ro-RO" dirty="0" smtClean="0">
                <a:latin typeface="+mj-lt"/>
                <a:cs typeface="Arial" panose="020B0604020202020204" pitchFamily="34" charset="0"/>
              </a:rPr>
              <a:t>Vârfuri de trafic alegeri, colectiv, demonstrații păduri, cca 150 000 varfuri pe zi</a:t>
            </a:r>
          </a:p>
          <a:p>
            <a:r>
              <a:rPr lang="ro-RO" dirty="0" smtClean="0">
                <a:latin typeface="+mj-lt"/>
                <a:cs typeface="Arial" panose="020B0604020202020204" pitchFamily="34" charset="0"/>
              </a:rPr>
              <a:t>Evenimente cu contribuție masivă mobulizare rc- alegeri 2015, păduri, demonstrație contra lui gabriel oprea,</a:t>
            </a:r>
          </a:p>
          <a:p>
            <a:pPr marL="0" indent="0">
              <a:buNone/>
            </a:pPr>
            <a:r>
              <a:rPr lang="ro-RO" dirty="0" smtClean="0">
                <a:latin typeface="+mj-lt"/>
                <a:cs typeface="Arial" panose="020B0604020202020204" pitchFamily="34" charset="0"/>
              </a:rPr>
              <a:t> prima demonstrație de după colectiv (marți)</a:t>
            </a:r>
          </a:p>
          <a:p>
            <a:r>
              <a:rPr lang="ro-RO" dirty="0" smtClean="0">
                <a:latin typeface="+mj-lt"/>
                <a:cs typeface="Arial" panose="020B0604020202020204" pitchFamily="34" charset="0"/>
              </a:rPr>
              <a:t>140 000 de forme de denunț penal downloaded în 2015</a:t>
            </a:r>
          </a:p>
          <a:p>
            <a:r>
              <a:rPr lang="ro-RO" dirty="0" smtClean="0">
                <a:latin typeface="+mj-lt"/>
                <a:cs typeface="Arial" panose="020B0604020202020204" pitchFamily="34" charset="0"/>
              </a:rPr>
              <a:t>Situl nr 1 al societății civile pe trafic.ro</a:t>
            </a:r>
          </a:p>
          <a:p>
            <a:r>
              <a:rPr lang="ro-RO" dirty="0" smtClean="0">
                <a:latin typeface="+mj-lt"/>
                <a:cs typeface="Arial" panose="020B0604020202020204" pitchFamily="34" charset="0"/>
              </a:rPr>
              <a:t>Victorii cu contribuție decisivă- gabriel oprea, marian munteanu</a:t>
            </a:r>
          </a:p>
          <a:p>
            <a:r>
              <a:rPr lang="ro-RO" dirty="0" smtClean="0">
                <a:latin typeface="+mj-lt"/>
                <a:cs typeface="Arial" panose="020B0604020202020204" pitchFamily="34" charset="0"/>
              </a:rPr>
              <a:t>Peste 1000 de actiuni ale societatii civile promovate</a:t>
            </a:r>
            <a:endParaRPr lang="de-DE" dirty="0">
              <a:latin typeface="+mj-lt"/>
              <a:cs typeface="Arial" panose="020B0604020202020204" pitchFamily="34" charset="0"/>
            </a:endParaRPr>
          </a:p>
        </p:txBody>
      </p:sp>
      <p:sp>
        <p:nvSpPr>
          <p:cNvPr id="5" name="TextBox 4"/>
          <p:cNvSpPr txBox="1"/>
          <p:nvPr/>
        </p:nvSpPr>
        <p:spPr>
          <a:xfrm>
            <a:off x="858130" y="5809958"/>
            <a:ext cx="10427018" cy="369332"/>
          </a:xfrm>
          <a:prstGeom prst="rect">
            <a:avLst/>
          </a:prstGeom>
          <a:noFill/>
        </p:spPr>
        <p:txBody>
          <a:bodyPr wrap="square" rtlCol="0">
            <a:spAutoFit/>
          </a:bodyPr>
          <a:lstStyle/>
          <a:p>
            <a:r>
              <a:rPr lang="ro-RO" dirty="0" smtClean="0">
                <a:solidFill>
                  <a:schemeClr val="bg1"/>
                </a:solidFill>
              </a:rPr>
              <a:t>Mulțumim celor opt la sută care ies în stradă și celor patru la sută care contribuie. Voi faceți România curată!</a:t>
            </a:r>
            <a:endParaRPr lang="de-DE" dirty="0">
              <a:solidFill>
                <a:schemeClr val="bg1"/>
              </a:solidFill>
            </a:endParaRPr>
          </a:p>
        </p:txBody>
      </p:sp>
    </p:spTree>
    <p:extLst>
      <p:ext uri="{BB962C8B-B14F-4D97-AF65-F5344CB8AC3E}">
        <p14:creationId xmlns:p14="http://schemas.microsoft.com/office/powerpoint/2010/main" val="1456092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498" y="685798"/>
            <a:ext cx="10396882" cy="1151965"/>
          </a:xfrm>
        </p:spPr>
        <p:txBody>
          <a:bodyPr/>
          <a:lstStyle/>
          <a:p>
            <a:r>
              <a:rPr lang="ro-RO" dirty="0" smtClean="0"/>
              <a:t>Transparența la zi</a:t>
            </a:r>
            <a:endParaRPr lang="de-DE" dirty="0"/>
          </a:p>
        </p:txBody>
      </p:sp>
      <p:pic>
        <p:nvPicPr>
          <p:cNvPr id="4" name="Picture 3" descr="C:\Users\Dadiana\Desktop\Ia statul la intrebari.png"/>
          <p:cNvPicPr/>
          <p:nvPr/>
        </p:nvPicPr>
        <p:blipFill>
          <a:blip r:embed="rId2" cstate="print"/>
          <a:srcRect/>
          <a:stretch>
            <a:fillRect/>
          </a:stretch>
        </p:blipFill>
        <p:spPr bwMode="auto">
          <a:xfrm>
            <a:off x="8101593" y="-206302"/>
            <a:ext cx="3638550" cy="2044065"/>
          </a:xfrm>
          <a:prstGeom prst="rect">
            <a:avLst/>
          </a:prstGeom>
          <a:noFill/>
          <a:ln w="9525">
            <a:noFill/>
            <a:miter lim="800000"/>
            <a:headEnd/>
            <a:tailEnd/>
          </a:ln>
        </p:spPr>
      </p:pic>
      <p:graphicFrame>
        <p:nvGraphicFramePr>
          <p:cNvPr id="8" name="Chart 7"/>
          <p:cNvGraphicFramePr/>
          <p:nvPr>
            <p:extLst>
              <p:ext uri="{D42A27DB-BD31-4B8C-83A1-F6EECF244321}">
                <p14:modId xmlns:p14="http://schemas.microsoft.com/office/powerpoint/2010/main" val="932229286"/>
              </p:ext>
            </p:extLst>
          </p:nvPr>
        </p:nvGraphicFramePr>
        <p:xfrm>
          <a:off x="272802" y="1837765"/>
          <a:ext cx="3474008" cy="2934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245338941"/>
              </p:ext>
            </p:extLst>
          </p:nvPr>
        </p:nvGraphicFramePr>
        <p:xfrm>
          <a:off x="3908734" y="1837763"/>
          <a:ext cx="3311913" cy="315798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8016098" y="4839629"/>
            <a:ext cx="3558868" cy="1107996"/>
          </a:xfrm>
          <a:prstGeom prst="rect">
            <a:avLst/>
          </a:prstGeom>
          <a:noFill/>
        </p:spPr>
        <p:txBody>
          <a:bodyPr wrap="square" rtlCol="0">
            <a:spAutoFit/>
          </a:bodyPr>
          <a:lstStyle/>
          <a:p>
            <a:pPr algn="r"/>
            <a:r>
              <a:rPr lang="de-DE" sz="1600" dirty="0">
                <a:cs typeface="Arial" panose="020B0604020202020204" pitchFamily="34" charset="0"/>
              </a:rPr>
              <a:t>Utilizatorii noștri au trimis 5472 cereri</a:t>
            </a:r>
            <a:r>
              <a:rPr lang="ro-RO" sz="1600" dirty="0">
                <a:cs typeface="Arial" panose="020B0604020202020204" pitchFamily="34" charset="0"/>
              </a:rPr>
              <a:t> prin 544</a:t>
            </a:r>
            <a:r>
              <a:rPr lang="de-DE" sz="1600" dirty="0">
                <a:cs typeface="Arial" panose="020B0604020202020204" pitchFamily="34" charset="0"/>
              </a:rPr>
              <a:t> către 5467 </a:t>
            </a:r>
            <a:r>
              <a:rPr lang="ro-RO" sz="1600" dirty="0">
                <a:cs typeface="Arial" panose="020B0604020202020204" pitchFamily="34" charset="0"/>
              </a:rPr>
              <a:t> </a:t>
            </a:r>
            <a:r>
              <a:rPr lang="de-DE" sz="1600" dirty="0">
                <a:cs typeface="Arial" panose="020B0604020202020204" pitchFamily="34" charset="0"/>
              </a:rPr>
              <a:t>autorități și au primit 1662 răspunsuri</a:t>
            </a:r>
            <a:r>
              <a:rPr lang="ro-RO" sz="1600" dirty="0">
                <a:cs typeface="Arial" panose="020B0604020202020204" pitchFamily="34" charset="0"/>
              </a:rPr>
              <a:t> </a:t>
            </a:r>
          </a:p>
          <a:p>
            <a:endParaRPr lang="de-DE" dirty="0"/>
          </a:p>
        </p:txBody>
      </p:sp>
      <p:graphicFrame>
        <p:nvGraphicFramePr>
          <p:cNvPr id="11" name="Chart 10"/>
          <p:cNvGraphicFramePr/>
          <p:nvPr>
            <p:extLst>
              <p:ext uri="{D42A27DB-BD31-4B8C-83A1-F6EECF244321}">
                <p14:modId xmlns:p14="http://schemas.microsoft.com/office/powerpoint/2010/main" val="496399776"/>
              </p:ext>
            </p:extLst>
          </p:nvPr>
        </p:nvGraphicFramePr>
        <p:xfrm>
          <a:off x="7523473" y="1940312"/>
          <a:ext cx="3705806" cy="28993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48452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124" y="348175"/>
            <a:ext cx="10396882" cy="1151965"/>
          </a:xfrm>
        </p:spPr>
        <p:txBody>
          <a:bodyPr>
            <a:normAutofit fontScale="90000"/>
          </a:bodyPr>
          <a:lstStyle/>
          <a:p>
            <a:pPr algn="ctr"/>
            <a:r>
              <a:rPr lang="ro-RO" dirty="0" smtClean="0"/>
              <a:t>Popularitate ong pe bucurești </a:t>
            </a:r>
            <a:br>
              <a:rPr lang="ro-RO" dirty="0" smtClean="0"/>
            </a:br>
            <a:r>
              <a:rPr lang="ro-RO" dirty="0" smtClean="0"/>
              <a:t>arc, membri și prieteni</a:t>
            </a:r>
            <a:endParaRPr lang="de-DE"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185562855"/>
              </p:ext>
            </p:extLst>
          </p:nvPr>
        </p:nvGraphicFramePr>
        <p:xfrm>
          <a:off x="685800" y="2063750"/>
          <a:ext cx="10394950" cy="3469933"/>
        </p:xfrm>
        <a:graphic>
          <a:graphicData uri="http://schemas.openxmlformats.org/drawingml/2006/table">
            <a:tbl>
              <a:tblPr firstRow="1" bandRow="1">
                <a:tableStyleId>{5C22544A-7EE6-4342-B048-85BDC9FD1C3A}</a:tableStyleId>
              </a:tblPr>
              <a:tblGrid>
                <a:gridCol w="5197475"/>
                <a:gridCol w="5197475"/>
              </a:tblGrid>
              <a:tr h="370840">
                <a:tc>
                  <a:txBody>
                    <a:bodyPr/>
                    <a:lstStyle/>
                    <a:p>
                      <a:r>
                        <a:rPr lang="ro-RO" b="0" dirty="0" smtClean="0"/>
                        <a:t>Nume organizație</a:t>
                      </a:r>
                      <a:endParaRPr lang="de-DE" b="0" dirty="0"/>
                    </a:p>
                  </a:txBody>
                  <a:tcPr/>
                </a:tc>
                <a:tc>
                  <a:txBody>
                    <a:bodyPr/>
                    <a:lstStyle/>
                    <a:p>
                      <a:r>
                        <a:rPr lang="ro-RO" b="0" dirty="0" smtClean="0"/>
                        <a:t>Popularitate</a:t>
                      </a:r>
                      <a:endParaRPr lang="de-DE" b="0" dirty="0"/>
                    </a:p>
                  </a:txBody>
                  <a:tcPr/>
                </a:tc>
              </a:tr>
              <a:tr h="370840">
                <a:tc>
                  <a:txBody>
                    <a:bodyPr/>
                    <a:lstStyle/>
                    <a:p>
                      <a:r>
                        <a:rPr lang="ro-RO" dirty="0" smtClean="0"/>
                        <a:t>Salvați</a:t>
                      </a:r>
                      <a:r>
                        <a:rPr lang="ro-RO" baseline="0" dirty="0" smtClean="0"/>
                        <a:t> copiii</a:t>
                      </a:r>
                      <a:endParaRPr lang="de-DE" dirty="0"/>
                    </a:p>
                  </a:txBody>
                  <a:tcPr/>
                </a:tc>
                <a:tc>
                  <a:txBody>
                    <a:bodyPr/>
                    <a:lstStyle/>
                    <a:p>
                      <a:r>
                        <a:rPr lang="ro-RO" dirty="0" smtClean="0"/>
                        <a:t>87</a:t>
                      </a:r>
                      <a:endParaRPr lang="de-DE" dirty="0"/>
                    </a:p>
                  </a:txBody>
                  <a:tcPr/>
                </a:tc>
              </a:tr>
              <a:tr h="370840">
                <a:tc>
                  <a:txBody>
                    <a:bodyPr/>
                    <a:lstStyle/>
                    <a:p>
                      <a:r>
                        <a:rPr lang="ro-RO" dirty="0" smtClean="0"/>
                        <a:t>Salvați</a:t>
                      </a:r>
                      <a:r>
                        <a:rPr lang="ro-RO" baseline="0" dirty="0" smtClean="0"/>
                        <a:t> Bucureștiul</a:t>
                      </a:r>
                      <a:endParaRPr lang="de-DE" dirty="0"/>
                    </a:p>
                  </a:txBody>
                  <a:tcPr/>
                </a:tc>
                <a:tc>
                  <a:txBody>
                    <a:bodyPr/>
                    <a:lstStyle/>
                    <a:p>
                      <a:r>
                        <a:rPr lang="ro-RO" dirty="0" smtClean="0"/>
                        <a:t>57</a:t>
                      </a:r>
                      <a:endParaRPr lang="de-DE" dirty="0"/>
                    </a:p>
                  </a:txBody>
                  <a:tcPr/>
                </a:tc>
              </a:tr>
              <a:tr h="370840">
                <a:tc>
                  <a:txBody>
                    <a:bodyPr/>
                    <a:lstStyle/>
                    <a:p>
                      <a:r>
                        <a:rPr lang="ro-RO" dirty="0" smtClean="0"/>
                        <a:t>România Curată</a:t>
                      </a:r>
                      <a:endParaRPr lang="de-DE" dirty="0"/>
                    </a:p>
                  </a:txBody>
                  <a:tcPr/>
                </a:tc>
                <a:tc>
                  <a:txBody>
                    <a:bodyPr/>
                    <a:lstStyle/>
                    <a:p>
                      <a:r>
                        <a:rPr lang="ro-RO" dirty="0" smtClean="0"/>
                        <a:t>53</a:t>
                      </a:r>
                      <a:endParaRPr lang="de-DE" dirty="0"/>
                    </a:p>
                  </a:txBody>
                  <a:tcPr/>
                </a:tc>
              </a:tr>
              <a:tr h="370840">
                <a:tc>
                  <a:txBody>
                    <a:bodyPr/>
                    <a:lstStyle/>
                    <a:p>
                      <a:r>
                        <a:rPr lang="ro-RO" dirty="0" smtClean="0"/>
                        <a:t>Greenpeace</a:t>
                      </a:r>
                      <a:endParaRPr lang="de-DE" dirty="0"/>
                    </a:p>
                  </a:txBody>
                  <a:tcPr/>
                </a:tc>
                <a:tc>
                  <a:txBody>
                    <a:bodyPr/>
                    <a:lstStyle/>
                    <a:p>
                      <a:r>
                        <a:rPr lang="ro-RO" dirty="0" smtClean="0"/>
                        <a:t>50</a:t>
                      </a:r>
                      <a:endParaRPr lang="de-DE" dirty="0"/>
                    </a:p>
                  </a:txBody>
                  <a:tcPr/>
                </a:tc>
              </a:tr>
              <a:tr h="370840">
                <a:tc>
                  <a:txBody>
                    <a:bodyPr/>
                    <a:lstStyle/>
                    <a:p>
                      <a:r>
                        <a:rPr lang="ro-RO" dirty="0" smtClean="0"/>
                        <a:t>SAR</a:t>
                      </a:r>
                      <a:endParaRPr lang="de-DE" dirty="0"/>
                    </a:p>
                  </a:txBody>
                  <a:tcPr/>
                </a:tc>
                <a:tc>
                  <a:txBody>
                    <a:bodyPr/>
                    <a:lstStyle/>
                    <a:p>
                      <a:r>
                        <a:rPr lang="ro-RO" dirty="0" smtClean="0"/>
                        <a:t>35</a:t>
                      </a:r>
                      <a:endParaRPr lang="de-DE" dirty="0"/>
                    </a:p>
                  </a:txBody>
                  <a:tcPr/>
                </a:tc>
              </a:tr>
              <a:tr h="370840">
                <a:tc>
                  <a:txBody>
                    <a:bodyPr/>
                    <a:lstStyle/>
                    <a:p>
                      <a:r>
                        <a:rPr lang="ro-RO" b="1" dirty="0" smtClean="0"/>
                        <a:t>Uniti,</a:t>
                      </a:r>
                      <a:r>
                        <a:rPr lang="ro-RO" b="1" baseline="0" dirty="0" smtClean="0"/>
                        <a:t> salvăm</a:t>
                      </a:r>
                      <a:endParaRPr lang="de-DE" dirty="0"/>
                    </a:p>
                  </a:txBody>
                  <a:tcPr/>
                </a:tc>
                <a:tc>
                  <a:txBody>
                    <a:bodyPr/>
                    <a:lstStyle/>
                    <a:p>
                      <a:r>
                        <a:rPr lang="ro-RO" dirty="0" smtClean="0"/>
                        <a:t>31</a:t>
                      </a:r>
                      <a:endParaRPr lang="de-DE" dirty="0"/>
                    </a:p>
                  </a:txBody>
                  <a:tcPr/>
                </a:tc>
              </a:tr>
              <a:tr h="503213">
                <a:tc>
                  <a:txBody>
                    <a:bodyPr/>
                    <a:lstStyle/>
                    <a:p>
                      <a:r>
                        <a:rPr lang="ro-RO" dirty="0" smtClean="0"/>
                        <a:t>Centrul pentru</a:t>
                      </a:r>
                      <a:r>
                        <a:rPr lang="ro-RO" baseline="0" dirty="0" smtClean="0"/>
                        <a:t> Jurnalism Independent</a:t>
                      </a:r>
                      <a:endParaRPr lang="de-DE" dirty="0"/>
                    </a:p>
                  </a:txBody>
                  <a:tcPr/>
                </a:tc>
                <a:tc>
                  <a:txBody>
                    <a:bodyPr/>
                    <a:lstStyle/>
                    <a:p>
                      <a:r>
                        <a:rPr lang="ro-RO" dirty="0" smtClean="0"/>
                        <a:t>21</a:t>
                      </a:r>
                      <a:endParaRPr lang="de-DE" dirty="0"/>
                    </a:p>
                  </a:txBody>
                  <a:tcPr/>
                </a:tc>
              </a:tr>
              <a:tr h="370840">
                <a:tc>
                  <a:txBody>
                    <a:bodyPr/>
                    <a:lstStyle/>
                    <a:p>
                      <a:r>
                        <a:rPr lang="ro-RO" dirty="0" smtClean="0"/>
                        <a:t>APADOR-CH</a:t>
                      </a:r>
                      <a:endParaRPr lang="de-DE" dirty="0"/>
                    </a:p>
                  </a:txBody>
                  <a:tcPr/>
                </a:tc>
                <a:tc>
                  <a:txBody>
                    <a:bodyPr/>
                    <a:lstStyle/>
                    <a:p>
                      <a:r>
                        <a:rPr lang="ro-RO" dirty="0" smtClean="0"/>
                        <a:t>14</a:t>
                      </a:r>
                      <a:endParaRPr lang="de-DE" dirty="0"/>
                    </a:p>
                  </a:txBody>
                  <a:tcPr/>
                </a:tc>
              </a:tr>
            </a:tbl>
          </a:graphicData>
        </a:graphic>
      </p:graphicFrame>
      <p:sp>
        <p:nvSpPr>
          <p:cNvPr id="5" name="TextBox 4"/>
          <p:cNvSpPr txBox="1"/>
          <p:nvPr/>
        </p:nvSpPr>
        <p:spPr>
          <a:xfrm>
            <a:off x="9259911" y="5666704"/>
            <a:ext cx="2240924" cy="646331"/>
          </a:xfrm>
          <a:prstGeom prst="rect">
            <a:avLst/>
          </a:prstGeom>
          <a:noFill/>
        </p:spPr>
        <p:txBody>
          <a:bodyPr wrap="square" rtlCol="0">
            <a:spAutoFit/>
          </a:bodyPr>
          <a:lstStyle/>
          <a:p>
            <a:r>
              <a:rPr lang="ro-RO" dirty="0" smtClean="0">
                <a:solidFill>
                  <a:schemeClr val="bg1"/>
                </a:solidFill>
                <a:latin typeface="Arial Narrow" panose="020B0606020202030204" pitchFamily="34" charset="0"/>
                <a:cs typeface="Arial" panose="020B0604020202020204" pitchFamily="34" charset="0"/>
              </a:rPr>
              <a:t>SURSA: Sondaj SAR-CURS, martie 2016</a:t>
            </a:r>
            <a:endParaRPr lang="de-DE" dirty="0">
              <a:solidFill>
                <a:schemeClr val="bg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549801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Caracteristici sondaj</a:t>
            </a:r>
            <a:endParaRPr lang="de-DE" dirty="0"/>
          </a:p>
        </p:txBody>
      </p:sp>
      <p:sp>
        <p:nvSpPr>
          <p:cNvPr id="3" name="Content Placeholder 2"/>
          <p:cNvSpPr>
            <a:spLocks noGrp="1"/>
          </p:cNvSpPr>
          <p:nvPr>
            <p:ph sz="quarter" idx="13"/>
          </p:nvPr>
        </p:nvSpPr>
        <p:spPr/>
        <p:txBody>
          <a:bodyPr>
            <a:normAutofit fontScale="92500" lnSpcReduction="10000"/>
          </a:bodyPr>
          <a:lstStyle/>
          <a:p>
            <a:r>
              <a:rPr lang="de-DE" dirty="0"/>
              <a:t>Volumul eşantionului a fost de 1090 de respondenţi. Universul de eşantionare a constat în populaţia adultă, neinstituţionalizată, în vârstă de 18 ani şi peste, din Municipiul Bucureşti.</a:t>
            </a:r>
          </a:p>
          <a:p>
            <a:r>
              <a:rPr lang="de-DE" dirty="0"/>
              <a:t>Tipul de eşantion a fost unul stratificat, probabilist, cu selecţie aleatoare a secţiilor de votare, a gospodăriilor în cadrul secţiei de votare şi a respondenţilor în cadrul gospodăriilor. Marja maximă de eroare la nivelul întregului eşantion este de +/-3% la un nivel de încredere de 95%. Modul de intervievare a fost unul faţă-în-faţă, la domiciliul respondenţilor.</a:t>
            </a:r>
          </a:p>
          <a:p>
            <a:r>
              <a:rPr lang="de-DE" dirty="0"/>
              <a:t>Sondajul a fost realizat de CURS (Centrul de Sociologie Urbană şi Regională) la comanda SAR (Societatea Academică din România) în perioada 9 – 18 martie 2016.</a:t>
            </a:r>
          </a:p>
          <a:p>
            <a:endParaRPr lang="de-DE" dirty="0"/>
          </a:p>
        </p:txBody>
      </p:sp>
    </p:spTree>
    <p:extLst>
      <p:ext uri="{BB962C8B-B14F-4D97-AF65-F5344CB8AC3E}">
        <p14:creationId xmlns:p14="http://schemas.microsoft.com/office/powerpoint/2010/main" val="3187469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Ii – premiile românia curată 2015</a:t>
            </a:r>
            <a:endParaRPr lang="de-DE" dirty="0"/>
          </a:p>
        </p:txBody>
      </p:sp>
      <p:sp>
        <p:nvSpPr>
          <p:cNvPr id="3" name="Content Placeholder 2"/>
          <p:cNvSpPr>
            <a:spLocks noGrp="1"/>
          </p:cNvSpPr>
          <p:nvPr>
            <p:ph sz="quarter" idx="13"/>
          </p:nvPr>
        </p:nvSpPr>
        <p:spPr/>
        <p:txBody>
          <a:bodyPr/>
          <a:lstStyle/>
          <a:p>
            <a:pPr marL="0" indent="0">
              <a:buNone/>
            </a:pPr>
            <a:r>
              <a:rPr lang="ro-RO" dirty="0" smtClean="0"/>
              <a:t>Selecție</a:t>
            </a:r>
            <a:endParaRPr lang="de-DE" dirty="0"/>
          </a:p>
        </p:txBody>
      </p:sp>
    </p:spTree>
    <p:extLst>
      <p:ext uri="{BB962C8B-B14F-4D97-AF65-F5344CB8AC3E}">
        <p14:creationId xmlns:p14="http://schemas.microsoft.com/office/powerpoint/2010/main" val="1897868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1199456" y="228600"/>
            <a:ext cx="9468544" cy="990600"/>
          </a:xfrm>
        </p:spPr>
        <p:txBody>
          <a:bodyPr>
            <a:normAutofit fontScale="90000"/>
          </a:bodyPr>
          <a:lstStyle/>
          <a:p>
            <a:pPr algn="ctr" eaLnBrk="1" hangingPunct="1">
              <a:defRPr/>
            </a:pPr>
            <a:r>
              <a:rPr lang="ro-RO" sz="3600" b="1" dirty="0">
                <a:solidFill>
                  <a:srgbClr val="513E1B"/>
                </a:solidFill>
                <a:effectLst>
                  <a:outerShdw blurRad="38100" dist="38100" dir="2700000" algn="tl">
                    <a:srgbClr val="C0C0C0"/>
                  </a:outerShdw>
                </a:effectLst>
                <a:latin typeface="Calibri" pitchFamily="34" charset="0"/>
                <a:cs typeface="Arial" charset="0"/>
              </a:rPr>
              <a:t>Se decernează in absentia </a:t>
            </a:r>
            <a:br>
              <a:rPr lang="ro-RO" sz="3600" b="1" dirty="0">
                <a:solidFill>
                  <a:srgbClr val="513E1B"/>
                </a:solidFill>
                <a:effectLst>
                  <a:outerShdw blurRad="38100" dist="38100" dir="2700000" algn="tl">
                    <a:srgbClr val="C0C0C0"/>
                  </a:outerShdw>
                </a:effectLst>
                <a:latin typeface="Calibri" pitchFamily="34" charset="0"/>
                <a:cs typeface="Arial" charset="0"/>
              </a:rPr>
            </a:br>
            <a:r>
              <a:rPr lang="en-US" sz="3600" b="1" dirty="0" err="1">
                <a:solidFill>
                  <a:srgbClr val="513E1B"/>
                </a:solidFill>
                <a:effectLst>
                  <a:outerShdw blurRad="38100" dist="38100" dir="2700000" algn="tl">
                    <a:srgbClr val="C0C0C0"/>
                  </a:outerShdw>
                </a:effectLst>
                <a:latin typeface="Calibri" pitchFamily="34" charset="0"/>
                <a:cs typeface="Arial" charset="0"/>
              </a:rPr>
              <a:t>Premiul</a:t>
            </a:r>
            <a:r>
              <a:rPr lang="ro-RO" sz="3600" b="1" dirty="0">
                <a:solidFill>
                  <a:srgbClr val="513E1B"/>
                </a:solidFill>
                <a:effectLst>
                  <a:outerShdw blurRad="38100" dist="38100" dir="2700000" algn="tl">
                    <a:srgbClr val="C0C0C0"/>
                  </a:outerShdw>
                </a:effectLst>
                <a:latin typeface="Calibri" pitchFamily="34" charset="0"/>
                <a:cs typeface="Arial" charset="0"/>
              </a:rPr>
              <a:t> </a:t>
            </a:r>
            <a:r>
              <a:rPr lang="en-US" sz="3600" b="1" dirty="0">
                <a:solidFill>
                  <a:srgbClr val="513E1B"/>
                </a:solidFill>
                <a:effectLst>
                  <a:outerShdw blurRad="38100" dist="38100" dir="2700000" algn="tl">
                    <a:srgbClr val="C0C0C0"/>
                  </a:outerShdw>
                </a:effectLst>
                <a:latin typeface="Calibri" pitchFamily="34" charset="0"/>
                <a:cs typeface="Arial" charset="0"/>
              </a:rPr>
              <a:t>„SUPRAVIEŢUITOR FRUNTAŞ“</a:t>
            </a:r>
            <a:r>
              <a:rPr lang="en-US" sz="4000" b="1" dirty="0">
                <a:solidFill>
                  <a:srgbClr val="513E1B"/>
                </a:solidFill>
                <a:effectLst>
                  <a:outerShdw blurRad="38100" dist="38100" dir="2700000" algn="tl">
                    <a:srgbClr val="C0C0C0"/>
                  </a:outerShdw>
                </a:effectLst>
                <a:latin typeface="Calibri" pitchFamily="34" charset="0"/>
                <a:cs typeface="Arial" charset="0"/>
              </a:rPr>
              <a:t> </a:t>
            </a:r>
            <a:endParaRPr lang="en-US" sz="4000" dirty="0">
              <a:latin typeface="Calibri" pitchFamily="34" charset="0"/>
            </a:endParaRPr>
          </a:p>
        </p:txBody>
      </p:sp>
      <p:sp>
        <p:nvSpPr>
          <p:cNvPr id="24579" name="Rectangle 3"/>
          <p:cNvSpPr>
            <a:spLocks noGrp="1"/>
          </p:cNvSpPr>
          <p:nvPr>
            <p:ph sz="quarter" idx="4294967295"/>
          </p:nvPr>
        </p:nvSpPr>
        <p:spPr>
          <a:xfrm>
            <a:off x="1666876" y="2133600"/>
            <a:ext cx="4068763" cy="3240088"/>
          </a:xfrm>
          <a:prstGeom prst="rect">
            <a:avLst/>
          </a:prstGeom>
          <a:solidFill>
            <a:srgbClr val="DDDDDD">
              <a:alpha val="34000"/>
            </a:srgbClr>
          </a:solidFill>
        </p:spPr>
        <p:txBody>
          <a:bodyPr>
            <a:normAutofit lnSpcReduction="10000"/>
          </a:bodyPr>
          <a:lstStyle/>
          <a:p>
            <a:pPr eaLnBrk="1" hangingPunct="1">
              <a:lnSpc>
                <a:spcPct val="80000"/>
              </a:lnSpc>
              <a:buFont typeface="Wingdings" panose="05000000000000000000" pitchFamily="2" charset="2"/>
              <a:buNone/>
            </a:pPr>
            <a:r>
              <a:rPr lang="fr-FR" altLang="de-DE" sz="2600" b="1">
                <a:latin typeface="Calibri" panose="020F0502020204030204" pitchFamily="34" charset="0"/>
              </a:rPr>
              <a:t>	</a:t>
            </a:r>
            <a:r>
              <a:rPr lang="ro-RO" altLang="de-DE" b="1">
                <a:solidFill>
                  <a:srgbClr val="C00000"/>
                </a:solidFill>
                <a:latin typeface="Calibri" panose="020F0502020204030204" pitchFamily="34" charset="0"/>
              </a:rPr>
              <a:t>Președintelui PSD</a:t>
            </a:r>
            <a:endParaRPr lang="fr-FR" altLang="de-DE" b="1">
              <a:solidFill>
                <a:srgbClr val="C00000"/>
              </a:solidFill>
              <a:latin typeface="Calibri" panose="020F0502020204030204" pitchFamily="34" charset="0"/>
            </a:endParaRPr>
          </a:p>
          <a:p>
            <a:pPr eaLnBrk="1" hangingPunct="1">
              <a:lnSpc>
                <a:spcPct val="80000"/>
              </a:lnSpc>
              <a:buFont typeface="Wingdings" panose="05000000000000000000" pitchFamily="2" charset="2"/>
              <a:buNone/>
            </a:pPr>
            <a:r>
              <a:rPr lang="fr-FR" altLang="de-DE" b="1">
                <a:solidFill>
                  <a:srgbClr val="C00000"/>
                </a:solidFill>
                <a:effectLst>
                  <a:outerShdw blurRad="38100" dist="38100" dir="2700000" algn="tl">
                    <a:srgbClr val="000000"/>
                  </a:outerShdw>
                </a:effectLst>
                <a:latin typeface="Calibri" panose="020F0502020204030204" pitchFamily="34" charset="0"/>
              </a:rPr>
              <a:t>     </a:t>
            </a:r>
            <a:r>
              <a:rPr lang="ro-RO" altLang="de-DE" b="1">
                <a:solidFill>
                  <a:srgbClr val="C00000"/>
                </a:solidFill>
                <a:effectLst>
                  <a:outerShdw blurRad="38100" dist="38100" dir="2700000" algn="tl">
                    <a:srgbClr val="000000"/>
                  </a:outerShdw>
                </a:effectLst>
                <a:latin typeface="Calibri" panose="020F0502020204030204" pitchFamily="34" charset="0"/>
              </a:rPr>
              <a:t>LIVIU DRAGNEA</a:t>
            </a:r>
            <a:r>
              <a:rPr lang="fr-FR" altLang="de-DE" b="1">
                <a:solidFill>
                  <a:srgbClr val="C00000"/>
                </a:solidFill>
                <a:latin typeface="Calibri" panose="020F0502020204030204" pitchFamily="34" charset="0"/>
              </a:rPr>
              <a:t>, </a:t>
            </a:r>
          </a:p>
          <a:p>
            <a:pPr eaLnBrk="1" hangingPunct="1">
              <a:lnSpc>
                <a:spcPct val="80000"/>
              </a:lnSpc>
              <a:buFont typeface="Wingdings" panose="05000000000000000000" pitchFamily="2" charset="2"/>
              <a:buNone/>
            </a:pPr>
            <a:r>
              <a:rPr lang="fr-FR" altLang="de-DE" b="1">
                <a:solidFill>
                  <a:srgbClr val="C00000"/>
                </a:solidFill>
                <a:latin typeface="Calibri" panose="020F0502020204030204" pitchFamily="34" charset="0"/>
              </a:rPr>
              <a:t>     </a:t>
            </a:r>
            <a:r>
              <a:rPr lang="ro-RO" altLang="de-DE" b="1">
                <a:solidFill>
                  <a:srgbClr val="CC0000"/>
                </a:solidFill>
                <a:latin typeface="Calibri" panose="020F0502020204030204" pitchFamily="34" charset="0"/>
              </a:rPr>
              <a:t>primul lider condamnat definitiv la închisoare chiar în timpul mandatului său în fruntea partidului, care refuză  să-și dea demisia chiar și după decizia definitivă a instanței</a:t>
            </a:r>
            <a:r>
              <a:rPr lang="en-US" altLang="de-DE">
                <a:solidFill>
                  <a:srgbClr val="CC0000"/>
                </a:solidFill>
                <a:latin typeface="Calibri" panose="020F0502020204030204" pitchFamily="34" charset="0"/>
              </a:rPr>
              <a:t>.</a:t>
            </a:r>
            <a:endParaRPr lang="ro-RO" altLang="de-DE">
              <a:solidFill>
                <a:srgbClr val="CC0000"/>
              </a:solidFill>
              <a:latin typeface="Calibri" panose="020F0502020204030204" pitchFamily="34" charset="0"/>
            </a:endParaRPr>
          </a:p>
          <a:p>
            <a:pPr eaLnBrk="1" hangingPunct="1">
              <a:lnSpc>
                <a:spcPct val="80000"/>
              </a:lnSpc>
              <a:buFont typeface="Wingdings" panose="05000000000000000000" pitchFamily="2" charset="2"/>
              <a:buNone/>
            </a:pPr>
            <a:endParaRPr lang="ro-RO" altLang="de-DE">
              <a:solidFill>
                <a:srgbClr val="CC0000"/>
              </a:solidFill>
              <a:latin typeface="Calibri" panose="020F0502020204030204" pitchFamily="34" charset="0"/>
            </a:endParaRPr>
          </a:p>
          <a:p>
            <a:pPr eaLnBrk="1" hangingPunct="1">
              <a:lnSpc>
                <a:spcPct val="80000"/>
              </a:lnSpc>
              <a:buFont typeface="Wingdings" panose="05000000000000000000" pitchFamily="2" charset="2"/>
              <a:buNone/>
            </a:pPr>
            <a:r>
              <a:rPr lang="ro-RO" altLang="de-DE" sz="1400" b="1">
                <a:solidFill>
                  <a:srgbClr val="CC0000"/>
                </a:solidFill>
                <a:latin typeface="Calibri" panose="020F0502020204030204" pitchFamily="34" charset="0"/>
              </a:rPr>
              <a:t>	Din 2.039 voturi a primit 606 voturi, 30%. Pe locul doi cu 21% este Dan Mihalache.</a:t>
            </a:r>
            <a:endParaRPr lang="fr-FR" altLang="de-DE" sz="1400" b="1">
              <a:solidFill>
                <a:srgbClr val="CC0000"/>
              </a:solidFill>
              <a:latin typeface="Calibri" panose="020F0502020204030204" pitchFamily="34" charset="0"/>
            </a:endParaRPr>
          </a:p>
          <a:p>
            <a:pPr eaLnBrk="1" hangingPunct="1">
              <a:lnSpc>
                <a:spcPct val="80000"/>
              </a:lnSpc>
            </a:pPr>
            <a:endParaRPr lang="en-US" altLang="de-DE" sz="2300">
              <a:latin typeface="Calibri" panose="020F0502020204030204" pitchFamily="34" charset="0"/>
            </a:endParaRPr>
          </a:p>
        </p:txBody>
      </p:sp>
      <p:sp>
        <p:nvSpPr>
          <p:cNvPr id="6" name="TextBox 5"/>
          <p:cNvSpPr txBox="1"/>
          <p:nvPr/>
        </p:nvSpPr>
        <p:spPr>
          <a:xfrm>
            <a:off x="2063751" y="1484314"/>
            <a:ext cx="5903913" cy="523875"/>
          </a:xfrm>
          <a:prstGeom prst="rect">
            <a:avLst/>
          </a:prstGeom>
          <a:solidFill>
            <a:schemeClr val="bg1">
              <a:lumMod val="95000"/>
            </a:schemeClr>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de-DE" sz="2800" b="1">
                <a:solidFill>
                  <a:srgbClr val="CC0000"/>
                </a:solidFill>
                <a:latin typeface="Calibri" panose="020F0502020204030204" pitchFamily="34" charset="0"/>
              </a:rPr>
              <a:t> Se acordă,</a:t>
            </a:r>
            <a:r>
              <a:rPr lang="de-DE" altLang="de-DE" sz="2800" b="1">
                <a:solidFill>
                  <a:srgbClr val="CC0000"/>
                </a:solidFill>
                <a:latin typeface="Calibri" panose="020F0502020204030204" pitchFamily="34" charset="0"/>
              </a:rPr>
              <a:t> </a:t>
            </a:r>
            <a:r>
              <a:rPr lang="ro-RO" altLang="de-DE" sz="2800" b="1">
                <a:solidFill>
                  <a:srgbClr val="CC0000"/>
                </a:solidFill>
                <a:latin typeface="Calibri" panose="020F0502020204030204" pitchFamily="34" charset="0"/>
              </a:rPr>
              <a:t>în urma votului popular</a:t>
            </a:r>
            <a:r>
              <a:rPr lang="en-US" altLang="de-DE" sz="2800" b="1">
                <a:solidFill>
                  <a:srgbClr val="CC0000"/>
                </a:solidFill>
                <a:latin typeface="Calibri" panose="020F0502020204030204" pitchFamily="34" charset="0"/>
              </a:rPr>
              <a:t>…</a:t>
            </a:r>
          </a:p>
        </p:txBody>
      </p:sp>
      <p:pic>
        <p:nvPicPr>
          <p:cNvPr id="15365" name="Picture 6" descr="E:\Users\Mitzu\Desktop\Monica-Iacob-Ridz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089" y="2205039"/>
            <a:ext cx="4371975"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831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90600"/>
          </a:xfrm>
        </p:spPr>
        <p:txBody>
          <a:bodyPr>
            <a:normAutofit fontScale="90000"/>
          </a:bodyPr>
          <a:lstStyle/>
          <a:p>
            <a:pPr algn="ctr" eaLnBrk="1" hangingPunct="1">
              <a:defRPr/>
            </a:pPr>
            <a:r>
              <a:rPr lang="ro-RO" sz="3200" b="1" dirty="0">
                <a:solidFill>
                  <a:srgbClr val="C00000"/>
                </a:solidFill>
                <a:effectLst>
                  <a:outerShdw blurRad="38100" dist="38100" dir="2700000" algn="tl">
                    <a:srgbClr val="C0C0C0"/>
                  </a:outerShdw>
                </a:effectLst>
                <a:latin typeface="Calibri" pitchFamily="34" charset="0"/>
              </a:rPr>
              <a:t>Se decernează, in absentia </a:t>
            </a:r>
            <a:r>
              <a:rPr lang="en-US" sz="3200" b="1" dirty="0" err="1">
                <a:solidFill>
                  <a:srgbClr val="C00000"/>
                </a:solidFill>
                <a:effectLst>
                  <a:outerShdw blurRad="38100" dist="38100" dir="2700000" algn="tl">
                    <a:srgbClr val="C0C0C0"/>
                  </a:outerShdw>
                </a:effectLst>
                <a:latin typeface="Calibri" pitchFamily="34" charset="0"/>
              </a:rPr>
              <a:t>Premiul</a:t>
            </a:r>
            <a:r>
              <a:rPr lang="en-US" sz="3200" b="1" dirty="0">
                <a:solidFill>
                  <a:srgbClr val="C00000"/>
                </a:solidFill>
                <a:effectLst>
                  <a:outerShdw blurRad="38100" dist="38100" dir="2700000" algn="tl">
                    <a:srgbClr val="C0C0C0"/>
                  </a:outerShdw>
                </a:effectLst>
                <a:latin typeface="Calibri" pitchFamily="34" charset="0"/>
              </a:rPr>
              <a:t> </a:t>
            </a:r>
            <a:br>
              <a:rPr lang="en-US" sz="3200" b="1" dirty="0">
                <a:solidFill>
                  <a:srgbClr val="C00000"/>
                </a:solidFill>
                <a:effectLst>
                  <a:outerShdw blurRad="38100" dist="38100" dir="2700000" algn="tl">
                    <a:srgbClr val="C0C0C0"/>
                  </a:outerShdw>
                </a:effectLst>
                <a:latin typeface="Calibri" pitchFamily="34" charset="0"/>
              </a:rPr>
            </a:br>
            <a:r>
              <a:rPr lang="en-US" sz="3200" b="1" dirty="0">
                <a:solidFill>
                  <a:srgbClr val="C00000"/>
                </a:solidFill>
                <a:effectLst>
                  <a:outerShdw blurRad="38100" dist="38100" dir="2700000" algn="tl">
                    <a:srgbClr val="C0C0C0"/>
                  </a:outerShdw>
                </a:effectLst>
                <a:latin typeface="Calibri" pitchFamily="34" charset="0"/>
              </a:rPr>
              <a:t>„CURAJ ÎN EXERCITAREA JUSTIŢIEI“</a:t>
            </a:r>
            <a:r>
              <a:rPr lang="en-US" sz="3900" b="1" dirty="0">
                <a:solidFill>
                  <a:srgbClr val="C00000"/>
                </a:solidFill>
                <a:effectLst>
                  <a:outerShdw blurRad="38100" dist="38100" dir="2700000" algn="tl">
                    <a:srgbClr val="C0C0C0"/>
                  </a:outerShdw>
                </a:effectLst>
                <a:latin typeface="Calibri" pitchFamily="34" charset="0"/>
              </a:rPr>
              <a:t> </a:t>
            </a:r>
          </a:p>
        </p:txBody>
      </p:sp>
      <p:sp>
        <p:nvSpPr>
          <p:cNvPr id="3" name="Content Placeholder 2"/>
          <p:cNvSpPr>
            <a:spLocks noGrp="1"/>
          </p:cNvSpPr>
          <p:nvPr>
            <p:ph sz="quarter" idx="4294967295"/>
          </p:nvPr>
        </p:nvSpPr>
        <p:spPr>
          <a:xfrm>
            <a:off x="1736396" y="1419922"/>
            <a:ext cx="8072437" cy="3960812"/>
          </a:xfrm>
          <a:prstGeom prst="rect">
            <a:avLst/>
          </a:prstGeom>
          <a:solidFill>
            <a:schemeClr val="bg1">
              <a:alpha val="34117"/>
            </a:schemeClr>
          </a:solidFill>
        </p:spPr>
        <p:txBody>
          <a:bodyPr/>
          <a:lstStyle/>
          <a:p>
            <a:pPr eaLnBrk="1" hangingPunct="1">
              <a:buClrTx/>
              <a:buSzPct val="100000"/>
            </a:pPr>
            <a:r>
              <a:rPr lang="vi-VN" altLang="de-DE" sz="1600" b="1" dirty="0"/>
              <a:t>Ciprian Man</a:t>
            </a:r>
            <a:r>
              <a:rPr lang="vi-VN" altLang="de-DE" sz="1600" dirty="0"/>
              <a:t> – procuror sef DNA Oradea. Serviciul sau a trimis în judecată în 2015: 4 judecători, 2 prim-procurori, și a obținut condamnarea definitivă a doi avocați și a unui judecător pentru corupție.</a:t>
            </a:r>
            <a:endParaRPr lang="ro-RO" altLang="de-DE" sz="1600" dirty="0"/>
          </a:p>
          <a:p>
            <a:pPr eaLnBrk="1" hangingPunct="1">
              <a:buClrTx/>
              <a:buSzPct val="100000"/>
            </a:pPr>
            <a:r>
              <a:rPr lang="vi-VN" altLang="de-DE" sz="1600" b="1" dirty="0"/>
              <a:t>George Matei și Bogdan Ion-Tudoran</a:t>
            </a:r>
            <a:r>
              <a:rPr lang="vi-VN" altLang="de-DE" sz="1600" dirty="0"/>
              <a:t> – judecătorii Curții de Apel București: l-au condamnat pe miliardarul Ioan Niculae.</a:t>
            </a:r>
            <a:endParaRPr lang="ro-RO" altLang="de-DE" sz="1600" dirty="0"/>
          </a:p>
          <a:p>
            <a:pPr eaLnBrk="1" hangingPunct="1">
              <a:buClrTx/>
              <a:buSzPct val="100000"/>
            </a:pPr>
            <a:r>
              <a:rPr lang="vi-VN" altLang="de-DE" sz="1600" b="1" dirty="0"/>
              <a:t>Mihai Mihalcea și Georgiana Tudor</a:t>
            </a:r>
            <a:r>
              <a:rPr lang="vi-VN" altLang="de-DE" sz="1600" dirty="0"/>
              <a:t>, de la Curtea de Apel București, cei doi judecători care i-au înlocuit pe Camelia Bogdan și Daniel Donțete (recuzați de apărători) și care i-au condamnat pe Ovidiu Tender la 13 ani și pe Marian Iancu la 14 ani de pușcărie, pe Tender cu o zi (de fapt, câteva ore) înaintea prescrierii.</a:t>
            </a:r>
            <a:endParaRPr lang="en-US" altLang="de-DE" sz="1600" b="1" dirty="0">
              <a:latin typeface="Calibri" panose="020F0502020204030204" pitchFamily="34" charset="0"/>
            </a:endParaRPr>
          </a:p>
        </p:txBody>
      </p:sp>
    </p:spTree>
    <p:extLst>
      <p:ext uri="{BB962C8B-B14F-4D97-AF65-F5344CB8AC3E}">
        <p14:creationId xmlns:p14="http://schemas.microsoft.com/office/powerpoint/2010/main" val="3072920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990600"/>
          </a:xfrm>
        </p:spPr>
        <p:txBody>
          <a:bodyPr>
            <a:normAutofit/>
          </a:bodyPr>
          <a:lstStyle/>
          <a:p>
            <a:pPr algn="ctr" eaLnBrk="1" hangingPunct="1">
              <a:defRPr/>
            </a:pPr>
            <a:r>
              <a:rPr lang="en-US" sz="3200" b="1" dirty="0" err="1">
                <a:solidFill>
                  <a:srgbClr val="C00000"/>
                </a:solidFill>
                <a:effectLst>
                  <a:outerShdw blurRad="38100" dist="38100" dir="2700000" algn="tl">
                    <a:srgbClr val="C0C0C0"/>
                  </a:outerShdw>
                </a:effectLst>
                <a:latin typeface="Calibri" pitchFamily="34" charset="0"/>
              </a:rPr>
              <a:t>Premiul</a:t>
            </a:r>
            <a:r>
              <a:rPr lang="en-US" sz="3200" b="1" dirty="0">
                <a:solidFill>
                  <a:srgbClr val="C00000"/>
                </a:solidFill>
                <a:effectLst>
                  <a:outerShdw blurRad="38100" dist="38100" dir="2700000" algn="tl">
                    <a:srgbClr val="C0C0C0"/>
                  </a:outerShdw>
                </a:effectLst>
                <a:latin typeface="Calibri" pitchFamily="34" charset="0"/>
              </a:rPr>
              <a:t> </a:t>
            </a:r>
            <a:br>
              <a:rPr lang="en-US" sz="3200" b="1" dirty="0">
                <a:solidFill>
                  <a:srgbClr val="C00000"/>
                </a:solidFill>
                <a:effectLst>
                  <a:outerShdw blurRad="38100" dist="38100" dir="2700000" algn="tl">
                    <a:srgbClr val="C0C0C0"/>
                  </a:outerShdw>
                </a:effectLst>
                <a:latin typeface="Calibri" pitchFamily="34" charset="0"/>
              </a:rPr>
            </a:br>
            <a:r>
              <a:rPr lang="en-US" sz="3200" b="1" dirty="0">
                <a:solidFill>
                  <a:srgbClr val="C00000"/>
                </a:solidFill>
                <a:effectLst>
                  <a:outerShdw blurRad="38100" dist="38100" dir="2700000" algn="tl">
                    <a:srgbClr val="C0C0C0"/>
                  </a:outerShdw>
                </a:effectLst>
                <a:latin typeface="Calibri" pitchFamily="34" charset="0"/>
              </a:rPr>
              <a:t>„</a:t>
            </a:r>
            <a:r>
              <a:rPr lang="en-US" sz="3200" b="1" dirty="0" err="1">
                <a:solidFill>
                  <a:srgbClr val="C00000"/>
                </a:solidFill>
                <a:effectLst>
                  <a:outerShdw blurRad="38100" dist="38100" dir="2700000" algn="tl">
                    <a:srgbClr val="C0C0C0"/>
                  </a:outerShdw>
                </a:effectLst>
                <a:latin typeface="Calibri" pitchFamily="34" charset="0"/>
              </a:rPr>
              <a:t>CURAJ</a:t>
            </a:r>
            <a:r>
              <a:rPr lang="en-US" sz="3200" b="1" dirty="0">
                <a:solidFill>
                  <a:srgbClr val="C00000"/>
                </a:solidFill>
                <a:effectLst>
                  <a:outerShdw blurRad="38100" dist="38100" dir="2700000" algn="tl">
                    <a:srgbClr val="C0C0C0"/>
                  </a:outerShdw>
                </a:effectLst>
                <a:latin typeface="Calibri" pitchFamily="34" charset="0"/>
              </a:rPr>
              <a:t> </a:t>
            </a:r>
            <a:r>
              <a:rPr lang="en-US" sz="3200" b="1" dirty="0" err="1">
                <a:solidFill>
                  <a:srgbClr val="C00000"/>
                </a:solidFill>
                <a:effectLst>
                  <a:outerShdw blurRad="38100" dist="38100" dir="2700000" algn="tl">
                    <a:srgbClr val="C0C0C0"/>
                  </a:outerShdw>
                </a:effectLst>
                <a:latin typeface="Calibri" pitchFamily="34" charset="0"/>
              </a:rPr>
              <a:t>ÎN</a:t>
            </a:r>
            <a:r>
              <a:rPr lang="en-US" sz="3200" b="1" dirty="0">
                <a:solidFill>
                  <a:srgbClr val="C00000"/>
                </a:solidFill>
                <a:effectLst>
                  <a:outerShdw blurRad="38100" dist="38100" dir="2700000" algn="tl">
                    <a:srgbClr val="C0C0C0"/>
                  </a:outerShdw>
                </a:effectLst>
                <a:latin typeface="Calibri" pitchFamily="34" charset="0"/>
              </a:rPr>
              <a:t> </a:t>
            </a:r>
            <a:r>
              <a:rPr lang="en-US" sz="3200" b="1" dirty="0" err="1">
                <a:solidFill>
                  <a:srgbClr val="C00000"/>
                </a:solidFill>
                <a:effectLst>
                  <a:outerShdw blurRad="38100" dist="38100" dir="2700000" algn="tl">
                    <a:srgbClr val="C0C0C0"/>
                  </a:outerShdw>
                </a:effectLst>
                <a:latin typeface="Calibri" pitchFamily="34" charset="0"/>
              </a:rPr>
              <a:t>EXERCITAREA</a:t>
            </a:r>
            <a:r>
              <a:rPr lang="en-US" sz="3200" b="1" dirty="0">
                <a:solidFill>
                  <a:srgbClr val="C00000"/>
                </a:solidFill>
                <a:effectLst>
                  <a:outerShdw blurRad="38100" dist="38100" dir="2700000" algn="tl">
                    <a:srgbClr val="C0C0C0"/>
                  </a:outerShdw>
                </a:effectLst>
                <a:latin typeface="Calibri" pitchFamily="34" charset="0"/>
              </a:rPr>
              <a:t> </a:t>
            </a:r>
            <a:r>
              <a:rPr lang="en-US" sz="3200" b="1" dirty="0" err="1">
                <a:solidFill>
                  <a:srgbClr val="C00000"/>
                </a:solidFill>
                <a:effectLst>
                  <a:outerShdw blurRad="38100" dist="38100" dir="2700000" algn="tl">
                    <a:srgbClr val="C0C0C0"/>
                  </a:outerShdw>
                </a:effectLst>
                <a:latin typeface="Calibri" pitchFamily="34" charset="0"/>
              </a:rPr>
              <a:t>JUSTIŢIEI</a:t>
            </a:r>
            <a:r>
              <a:rPr lang="en-US" sz="3200" b="1" dirty="0">
                <a:solidFill>
                  <a:srgbClr val="C00000"/>
                </a:solidFill>
                <a:effectLst>
                  <a:outerShdw blurRad="38100" dist="38100" dir="2700000" algn="tl">
                    <a:srgbClr val="C0C0C0"/>
                  </a:outerShdw>
                </a:effectLst>
                <a:latin typeface="Calibri" pitchFamily="34" charset="0"/>
              </a:rPr>
              <a:t>“</a:t>
            </a:r>
          </a:p>
        </p:txBody>
      </p:sp>
      <p:sp>
        <p:nvSpPr>
          <p:cNvPr id="3" name="Content Placeholder 2"/>
          <p:cNvSpPr>
            <a:spLocks noGrp="1"/>
          </p:cNvSpPr>
          <p:nvPr>
            <p:ph sz="quarter" idx="4294967295"/>
          </p:nvPr>
        </p:nvSpPr>
        <p:spPr>
          <a:xfrm>
            <a:off x="2063751" y="2357439"/>
            <a:ext cx="7604125" cy="3159125"/>
          </a:xfrm>
          <a:prstGeom prst="rect">
            <a:avLst/>
          </a:prstGeom>
          <a:solidFill>
            <a:schemeClr val="bg1">
              <a:lumMod val="85000"/>
              <a:alpha val="34000"/>
            </a:schemeClr>
          </a:solidFill>
        </p:spPr>
        <p:txBody>
          <a:bodyPr>
            <a:normAutofit/>
          </a:bodyPr>
          <a:lstStyle/>
          <a:p>
            <a:pPr eaLnBrk="1" hangingPunct="1">
              <a:buFont typeface="Wingdings" panose="05000000000000000000" pitchFamily="2" charset="2"/>
              <a:buNone/>
              <a:defRPr/>
            </a:pPr>
            <a:r>
              <a:rPr lang="fr-FR" sz="2400" b="1" dirty="0">
                <a:solidFill>
                  <a:srgbClr val="CC0000"/>
                </a:solidFill>
                <a:latin typeface="Calibri" pitchFamily="34" charset="0"/>
              </a:rPr>
              <a:t>	</a:t>
            </a:r>
            <a:endParaRPr lang="en-US" sz="2400" dirty="0">
              <a:solidFill>
                <a:srgbClr val="CC0000"/>
              </a:solidFill>
            </a:endParaRPr>
          </a:p>
        </p:txBody>
      </p:sp>
      <p:sp>
        <p:nvSpPr>
          <p:cNvPr id="6" name="TextBox 5"/>
          <p:cNvSpPr txBox="1"/>
          <p:nvPr/>
        </p:nvSpPr>
        <p:spPr>
          <a:xfrm>
            <a:off x="1774826" y="1484314"/>
            <a:ext cx="5616575" cy="523875"/>
          </a:xfrm>
          <a:prstGeom prst="rect">
            <a:avLst/>
          </a:prstGeom>
          <a:solidFill>
            <a:schemeClr val="bg1">
              <a:lumMod val="95000"/>
            </a:schemeClr>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de-DE" sz="2800" b="1">
                <a:solidFill>
                  <a:srgbClr val="CC0000"/>
                </a:solidFill>
                <a:latin typeface="Calibri" panose="020F0502020204030204" pitchFamily="34" charset="0"/>
              </a:rPr>
              <a:t> Se acordă,</a:t>
            </a:r>
            <a:r>
              <a:rPr lang="de-DE" altLang="de-DE" sz="2800" b="1">
                <a:solidFill>
                  <a:srgbClr val="CC0000"/>
                </a:solidFill>
                <a:latin typeface="Calibri" panose="020F0502020204030204" pitchFamily="34" charset="0"/>
              </a:rPr>
              <a:t> </a:t>
            </a:r>
            <a:r>
              <a:rPr lang="ro-RO" altLang="de-DE" sz="2800" b="1">
                <a:solidFill>
                  <a:srgbClr val="CC0000"/>
                </a:solidFill>
                <a:latin typeface="Calibri" panose="020F0502020204030204" pitchFamily="34" charset="0"/>
              </a:rPr>
              <a:t>în urma votului popular</a:t>
            </a:r>
            <a:r>
              <a:rPr lang="en-US" altLang="de-DE" sz="2800" b="1">
                <a:solidFill>
                  <a:srgbClr val="CC0000"/>
                </a:solidFill>
                <a:latin typeface="Calibri" panose="020F0502020204030204" pitchFamily="34" charset="0"/>
              </a:rPr>
              <a:t>…</a:t>
            </a:r>
          </a:p>
        </p:txBody>
      </p:sp>
      <p:pic>
        <p:nvPicPr>
          <p:cNvPr id="17413" name="Picture 6" descr="C:\Users\Alexandra\Desktop\judec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2008189"/>
            <a:ext cx="757237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931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17431" y="0"/>
            <a:ext cx="9650569" cy="990600"/>
          </a:xfrm>
        </p:spPr>
        <p:txBody>
          <a:bodyPr>
            <a:normAutofit fontScale="90000"/>
          </a:bodyPr>
          <a:lstStyle/>
          <a:p>
            <a:pPr algn="ctr">
              <a:defRPr/>
            </a:pPr>
            <a:r>
              <a:rPr lang="en-US" sz="2400" b="1" dirty="0">
                <a:solidFill>
                  <a:srgbClr val="C00000"/>
                </a:solidFill>
                <a:effectLst>
                  <a:outerShdw blurRad="38100" dist="38100" dir="2700000" algn="tl">
                    <a:srgbClr val="C0C0C0"/>
                  </a:outerShdw>
                </a:effectLst>
                <a:latin typeface="+mn-lt"/>
              </a:rPr>
              <a:t/>
            </a:r>
            <a:br>
              <a:rPr lang="en-US" sz="2400" b="1" dirty="0">
                <a:solidFill>
                  <a:srgbClr val="C00000"/>
                </a:solidFill>
                <a:effectLst>
                  <a:outerShdw blurRad="38100" dist="38100" dir="2700000" algn="tl">
                    <a:srgbClr val="C0C0C0"/>
                  </a:outerShdw>
                </a:effectLst>
                <a:latin typeface="+mn-lt"/>
              </a:rPr>
            </a:br>
            <a:r>
              <a:rPr lang="ro-RO" sz="2400" b="1" dirty="0">
                <a:solidFill>
                  <a:srgbClr val="C00000"/>
                </a:solidFill>
                <a:effectLst>
                  <a:outerShdw blurRad="38100" dist="38100" dir="2700000" algn="tl">
                    <a:srgbClr val="C0C0C0"/>
                  </a:outerShdw>
                </a:effectLst>
                <a:latin typeface="Arial Black" panose="020B0A04020102020204" pitchFamily="34" charset="0"/>
              </a:rPr>
              <a:t> </a:t>
            </a:r>
            <a:r>
              <a:rPr lang="ro-RO" sz="2400" b="1" dirty="0" smtClean="0">
                <a:solidFill>
                  <a:srgbClr val="C00000"/>
                </a:solidFill>
                <a:effectLst>
                  <a:outerShdw blurRad="38100" dist="38100" dir="2700000" algn="tl">
                    <a:srgbClr val="C0C0C0"/>
                  </a:outerShdw>
                </a:effectLst>
                <a:latin typeface="Arial Black" panose="020B0A04020102020204" pitchFamily="34" charset="0"/>
              </a:rPr>
              <a:t>P</a:t>
            </a:r>
            <a:r>
              <a:rPr lang="en-US" sz="2400" b="1" dirty="0" err="1" smtClean="0">
                <a:solidFill>
                  <a:srgbClr val="C00000"/>
                </a:solidFill>
                <a:effectLst>
                  <a:outerShdw blurRad="38100" dist="38100" dir="2700000" algn="tl">
                    <a:srgbClr val="C0C0C0"/>
                  </a:outerShdw>
                </a:effectLst>
                <a:latin typeface="Arial Black" panose="020B0A04020102020204" pitchFamily="34" charset="0"/>
              </a:rPr>
              <a:t>remiul</a:t>
            </a:r>
            <a:r>
              <a:rPr lang="en-US" sz="2400" b="1" dirty="0" smtClean="0">
                <a:solidFill>
                  <a:srgbClr val="C00000"/>
                </a:solidFill>
                <a:effectLst>
                  <a:outerShdw blurRad="38100" dist="38100" dir="2700000" algn="tl">
                    <a:srgbClr val="C0C0C0"/>
                  </a:outerShdw>
                </a:effectLst>
                <a:latin typeface="Arial Black" panose="020B0A04020102020204" pitchFamily="34" charset="0"/>
              </a:rPr>
              <a:t> </a:t>
            </a:r>
            <a:r>
              <a:rPr lang="ro-RO" sz="2400" b="1" dirty="0" smtClean="0">
                <a:solidFill>
                  <a:srgbClr val="C00000"/>
                </a:solidFill>
                <a:effectLst>
                  <a:outerShdw blurRad="38100" dist="38100" dir="2700000" algn="tl">
                    <a:srgbClr val="C0C0C0"/>
                  </a:outerShdw>
                </a:effectLst>
                <a:latin typeface="Arial Black" panose="020B0A04020102020204" pitchFamily="34" charset="0"/>
              </a:rPr>
              <a:t/>
            </a:r>
            <a:br>
              <a:rPr lang="ro-RO" sz="2400" b="1" dirty="0" smtClean="0">
                <a:solidFill>
                  <a:srgbClr val="C00000"/>
                </a:solidFill>
                <a:effectLst>
                  <a:outerShdw blurRad="38100" dist="38100" dir="2700000" algn="tl">
                    <a:srgbClr val="C0C0C0"/>
                  </a:outerShdw>
                </a:effectLst>
                <a:latin typeface="Arial Black" panose="020B0A04020102020204" pitchFamily="34" charset="0"/>
              </a:rPr>
            </a:br>
            <a:r>
              <a:rPr lang="en-US" sz="2400" b="1" dirty="0" smtClean="0">
                <a:solidFill>
                  <a:srgbClr val="C00000"/>
                </a:solidFill>
                <a:effectLst>
                  <a:outerShdw blurRad="38100" dist="38100" dir="2700000" algn="tl">
                    <a:srgbClr val="C0C0C0"/>
                  </a:outerShdw>
                </a:effectLst>
                <a:latin typeface="Arial Black" panose="020B0A04020102020204" pitchFamily="34" charset="0"/>
              </a:rPr>
              <a:t> </a:t>
            </a:r>
            <a:r>
              <a:rPr lang="en-US" sz="2400" b="1" dirty="0">
                <a:solidFill>
                  <a:srgbClr val="C00000"/>
                </a:solidFill>
                <a:effectLst>
                  <a:outerShdw blurRad="38100" dist="38100" dir="2700000" algn="tl">
                    <a:srgbClr val="C0C0C0"/>
                  </a:outerShdw>
                </a:effectLst>
                <a:latin typeface="Arial Black" panose="020B0A04020102020204" pitchFamily="34" charset="0"/>
              </a:rPr>
              <a:t>„</a:t>
            </a:r>
            <a:r>
              <a:rPr lang="vi-VN" sz="2400" b="1" dirty="0">
                <a:solidFill>
                  <a:srgbClr val="C00000"/>
                </a:solidFill>
                <a:latin typeface="+mn-lt"/>
              </a:rPr>
              <a:t>Cea mai activă instituție în favoarea bunei guvernări</a:t>
            </a:r>
            <a:r>
              <a:rPr lang="en-US" sz="2400" b="1" dirty="0">
                <a:solidFill>
                  <a:srgbClr val="C00000"/>
                </a:solidFill>
                <a:effectLst>
                  <a:outerShdw blurRad="38100" dist="38100" dir="2700000" algn="tl">
                    <a:srgbClr val="C0C0C0"/>
                  </a:outerShdw>
                </a:effectLst>
                <a:latin typeface="Arial Black" panose="020B0A04020102020204" pitchFamily="34" charset="0"/>
              </a:rPr>
              <a:t>” </a:t>
            </a:r>
          </a:p>
        </p:txBody>
      </p:sp>
      <p:sp>
        <p:nvSpPr>
          <p:cNvPr id="5" name="Content Placeholder 2"/>
          <p:cNvSpPr>
            <a:spLocks noGrp="1"/>
          </p:cNvSpPr>
          <p:nvPr>
            <p:ph sz="quarter" idx="4294967295"/>
          </p:nvPr>
        </p:nvSpPr>
        <p:spPr>
          <a:xfrm>
            <a:off x="1017431" y="1119389"/>
            <a:ext cx="9517486" cy="3959225"/>
          </a:xfrm>
          <a:prstGeom prst="rect">
            <a:avLst/>
          </a:prstGeom>
          <a:noFill/>
        </p:spPr>
        <p:txBody>
          <a:bodyPr>
            <a:normAutofit lnSpcReduction="10000"/>
          </a:bodyPr>
          <a:lstStyle/>
          <a:p>
            <a:pPr eaLnBrk="1" hangingPunct="1">
              <a:buClrTx/>
              <a:buSzPct val="100000"/>
            </a:pPr>
            <a:r>
              <a:rPr lang="vi-VN" altLang="de-DE" b="1" dirty="0"/>
              <a:t>Direcția Națională Anticorupție</a:t>
            </a:r>
            <a:r>
              <a:rPr lang="vi-VN" altLang="de-DE" dirty="0"/>
              <a:t>, pentru un an glorios, început cu Elena Udrea și încheiat cu Dan Șova, trecând prin Sorin Oprescu.</a:t>
            </a:r>
            <a:endParaRPr lang="ro-RO" altLang="de-DE" dirty="0"/>
          </a:p>
          <a:p>
            <a:pPr eaLnBrk="1" hangingPunct="1">
              <a:buClrTx/>
              <a:buSzPct val="100000"/>
            </a:pPr>
            <a:r>
              <a:rPr lang="vi-VN" altLang="de-DE" b="1" dirty="0"/>
              <a:t>Consiliul Concurenței</a:t>
            </a:r>
            <a:r>
              <a:rPr lang="vi-VN" altLang="de-DE" dirty="0"/>
              <a:t>, pentru amenzi în valoare totală de 154 milioane lei (circa 35 milioane euro) pentru retailerii Metro, Real, Selgros şi Mega Image şi 21 de furnizori ai acestora, în cadrul investigaţiei având ca obiect înţelegeri pentru fixarea preţurilor în perioada 2005-2009.</a:t>
            </a:r>
            <a:r>
              <a:rPr lang="ro-RO" altLang="de-DE" dirty="0"/>
              <a:t> Plus OMV</a:t>
            </a:r>
          </a:p>
          <a:p>
            <a:pPr eaLnBrk="1" hangingPunct="1">
              <a:buClrTx/>
              <a:buSzPct val="100000"/>
            </a:pPr>
            <a:r>
              <a:rPr lang="vi-VN" altLang="de-DE" b="1" dirty="0"/>
              <a:t>Curtea de Apel Brașov,</a:t>
            </a:r>
            <a:r>
              <a:rPr lang="vi-VN" altLang="de-DE" dirty="0"/>
              <a:t> pentru curajul de a fi pronunțat o sentință civilă contra unui președinte în funcție.</a:t>
            </a:r>
            <a:endParaRPr lang="en-US" altLang="de-DE" b="1" dirty="0">
              <a:latin typeface="Calibri" panose="020F0502020204030204" pitchFamily="34" charset="0"/>
            </a:endParaRPr>
          </a:p>
        </p:txBody>
      </p:sp>
    </p:spTree>
    <p:extLst>
      <p:ext uri="{BB962C8B-B14F-4D97-AF65-F5344CB8AC3E}">
        <p14:creationId xmlns:p14="http://schemas.microsoft.com/office/powerpoint/2010/main" val="3306130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ROMÂNIA NEASOCIATĂ</a:t>
            </a:r>
            <a:endParaRPr lang="de-DE"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859127854"/>
              </p:ext>
            </p:extLst>
          </p:nvPr>
        </p:nvGraphicFramePr>
        <p:xfrm>
          <a:off x="685800" y="2063750"/>
          <a:ext cx="10394949" cy="1844040"/>
        </p:xfrm>
        <a:graphic>
          <a:graphicData uri="http://schemas.openxmlformats.org/drawingml/2006/table">
            <a:tbl>
              <a:tblPr firstRow="1" bandRow="1">
                <a:tableStyleId>{5C22544A-7EE6-4342-B048-85BDC9FD1C3A}</a:tableStyleId>
              </a:tblPr>
              <a:tblGrid>
                <a:gridCol w="3464983"/>
                <a:gridCol w="3464983"/>
                <a:gridCol w="3464983"/>
              </a:tblGrid>
              <a:tr h="370840">
                <a:tc>
                  <a:txBody>
                    <a:bodyPr/>
                    <a:lstStyle/>
                    <a:p>
                      <a:endParaRPr lang="de-DE" dirty="0"/>
                    </a:p>
                  </a:txBody>
                  <a:tcPr/>
                </a:tc>
                <a:tc>
                  <a:txBody>
                    <a:bodyPr/>
                    <a:lstStyle/>
                    <a:p>
                      <a:r>
                        <a:rPr lang="ro-RO" b="0" dirty="0" smtClean="0"/>
                        <a:t>DA</a:t>
                      </a:r>
                      <a:endParaRPr lang="de-DE" b="0" dirty="0"/>
                    </a:p>
                  </a:txBody>
                  <a:tcPr/>
                </a:tc>
                <a:tc>
                  <a:txBody>
                    <a:bodyPr/>
                    <a:lstStyle/>
                    <a:p>
                      <a:r>
                        <a:rPr lang="ro-RO" b="0" dirty="0" smtClean="0"/>
                        <a:t>NU</a:t>
                      </a:r>
                      <a:endParaRPr lang="de-DE" b="0" dirty="0"/>
                    </a:p>
                  </a:txBody>
                  <a:tcPr/>
                </a:tc>
              </a:tr>
              <a:tr h="370840">
                <a:tc>
                  <a:txBody>
                    <a:bodyPr/>
                    <a:lstStyle/>
                    <a:p>
                      <a:pPr marL="0" marR="0">
                        <a:spcBef>
                          <a:spcPts val="0"/>
                        </a:spcBef>
                        <a:spcAft>
                          <a:spcPts val="0"/>
                        </a:spcAft>
                      </a:pPr>
                      <a:r>
                        <a:rPr lang="en-US" sz="2400">
                          <a:solidFill>
                            <a:srgbClr val="000000"/>
                          </a:solidFill>
                          <a:effectLst/>
                          <a:latin typeface="Arial" panose="020B0604020202020204" pitchFamily="34" charset="0"/>
                          <a:ea typeface="Times New Roman" panose="02020603050405020304" pitchFamily="18" charset="0"/>
                        </a:rPr>
                        <a:t>Membri asociație</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rPr>
                        <a:t>4</a:t>
                      </a:r>
                      <a:endParaRPr lang="de-D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solidFill>
                            <a:srgbClr val="000000"/>
                          </a:solidFill>
                          <a:effectLst/>
                          <a:latin typeface="Arial" panose="020B0604020202020204" pitchFamily="34" charset="0"/>
                          <a:ea typeface="Times New Roman" panose="02020603050405020304" pitchFamily="18" charset="0"/>
                        </a:rPr>
                        <a:t>96</a:t>
                      </a:r>
                      <a:endParaRPr lang="de-DE" sz="1200">
                        <a:effectLst/>
                        <a:latin typeface="Times New Roman" panose="02020603050405020304" pitchFamily="18" charset="0"/>
                        <a:ea typeface="Times New Roman" panose="02020603050405020304" pitchFamily="18" charset="0"/>
                      </a:endParaRPr>
                    </a:p>
                  </a:txBody>
                  <a:tcPr marL="68580" marR="68580" marT="0" marB="0"/>
                </a:tc>
              </a:tr>
              <a:tr h="370840">
                <a:tc>
                  <a:txBody>
                    <a:bodyPr/>
                    <a:lstStyle/>
                    <a:p>
                      <a:pPr marL="0" marR="0">
                        <a:spcBef>
                          <a:spcPts val="0"/>
                        </a:spcBef>
                        <a:spcAft>
                          <a:spcPts val="0"/>
                        </a:spcAft>
                      </a:pPr>
                      <a:r>
                        <a:rPr lang="en-US" sz="2400">
                          <a:solidFill>
                            <a:srgbClr val="000000"/>
                          </a:solidFill>
                          <a:effectLst/>
                          <a:latin typeface="Arial" panose="020B0604020202020204" pitchFamily="34" charset="0"/>
                          <a:ea typeface="Times New Roman" panose="02020603050405020304" pitchFamily="18" charset="0"/>
                        </a:rPr>
                        <a:t>Membri sindicat</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rPr>
                        <a:t>3</a:t>
                      </a:r>
                      <a:endParaRPr lang="de-D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solidFill>
                            <a:srgbClr val="000000"/>
                          </a:solidFill>
                          <a:effectLst/>
                          <a:latin typeface="Arial" panose="020B0604020202020204" pitchFamily="34" charset="0"/>
                          <a:ea typeface="Times New Roman" panose="02020603050405020304" pitchFamily="18" charset="0"/>
                        </a:rPr>
                        <a:t>96</a:t>
                      </a:r>
                      <a:endParaRPr lang="de-DE" sz="1200">
                        <a:effectLst/>
                        <a:latin typeface="Times New Roman" panose="02020603050405020304" pitchFamily="18" charset="0"/>
                        <a:ea typeface="Times New Roman" panose="02020603050405020304" pitchFamily="18" charset="0"/>
                      </a:endParaRPr>
                    </a:p>
                  </a:txBody>
                  <a:tcPr marL="68580" marR="68580" marT="0" marB="0"/>
                </a:tc>
              </a:tr>
              <a:tr h="370840">
                <a:tc>
                  <a:txBody>
                    <a:bodyPr/>
                    <a:lstStyle/>
                    <a:p>
                      <a:pPr marL="0" marR="0">
                        <a:spcBef>
                          <a:spcPts val="0"/>
                        </a:spcBef>
                        <a:spcAft>
                          <a:spcPts val="0"/>
                        </a:spcAft>
                      </a:pPr>
                      <a:r>
                        <a:rPr lang="en-US" sz="2400">
                          <a:solidFill>
                            <a:srgbClr val="000000"/>
                          </a:solidFill>
                          <a:effectLst/>
                          <a:latin typeface="Arial" panose="020B0604020202020204" pitchFamily="34" charset="0"/>
                          <a:ea typeface="Times New Roman" panose="02020603050405020304" pitchFamily="18" charset="0"/>
                        </a:rPr>
                        <a:t>Au fost la vreun protest în ultimii cinci ani</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rPr>
                        <a:t>8</a:t>
                      </a:r>
                      <a:endParaRPr lang="de-D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rPr>
                        <a:t>90</a:t>
                      </a:r>
                      <a:endParaRPr lang="de-DE"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5" name="TextBox 4"/>
          <p:cNvSpPr txBox="1"/>
          <p:nvPr/>
        </p:nvSpPr>
        <p:spPr>
          <a:xfrm>
            <a:off x="9259911" y="5666704"/>
            <a:ext cx="2240924" cy="646331"/>
          </a:xfrm>
          <a:prstGeom prst="rect">
            <a:avLst/>
          </a:prstGeom>
          <a:noFill/>
        </p:spPr>
        <p:txBody>
          <a:bodyPr wrap="square" rtlCol="0">
            <a:spAutoFit/>
          </a:bodyPr>
          <a:lstStyle/>
          <a:p>
            <a:r>
              <a:rPr lang="ro-RO" dirty="0" smtClean="0">
                <a:solidFill>
                  <a:schemeClr val="bg1"/>
                </a:solidFill>
                <a:latin typeface="Arial Narrow" panose="020B0606020202030204" pitchFamily="34" charset="0"/>
                <a:cs typeface="Arial" panose="020B0604020202020204" pitchFamily="34" charset="0"/>
              </a:rPr>
              <a:t>SURSA: Sondaj SAR-CURS, martie 2016</a:t>
            </a:r>
            <a:endParaRPr lang="de-DE" dirty="0">
              <a:solidFill>
                <a:schemeClr val="bg1"/>
              </a:solidFill>
              <a:latin typeface="Arial Narrow" panose="020B0606020202030204" pitchFamily="34" charset="0"/>
              <a:cs typeface="Arial" panose="020B0604020202020204" pitchFamily="34" charset="0"/>
            </a:endParaRPr>
          </a:p>
        </p:txBody>
      </p:sp>
      <p:sp>
        <p:nvSpPr>
          <p:cNvPr id="6" name="Oval 5"/>
          <p:cNvSpPr/>
          <p:nvPr/>
        </p:nvSpPr>
        <p:spPr>
          <a:xfrm>
            <a:off x="5215944" y="2443073"/>
            <a:ext cx="1287888" cy="13433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72522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4294967295"/>
          </p:nvPr>
        </p:nvSpPr>
        <p:spPr>
          <a:xfrm>
            <a:off x="1774825" y="3929064"/>
            <a:ext cx="8464550" cy="1857375"/>
          </a:xfrm>
          <a:prstGeom prst="rect">
            <a:avLst/>
          </a:prstGeom>
          <a:solidFill>
            <a:schemeClr val="bg1">
              <a:lumMod val="95000"/>
            </a:schemeClr>
          </a:solidFill>
        </p:spPr>
        <p:txBody>
          <a:bodyPr>
            <a:normAutofit fontScale="85000" lnSpcReduction="10000"/>
          </a:bodyPr>
          <a:lstStyle/>
          <a:p>
            <a:pPr>
              <a:buFont typeface="Wingdings" panose="05000000000000000000" pitchFamily="2" charset="2"/>
              <a:buNone/>
            </a:pPr>
            <a:r>
              <a:rPr lang="ro-RO" altLang="de-DE" b="1">
                <a:solidFill>
                  <a:srgbClr val="CC0000"/>
                </a:solidFill>
                <a:effectLst>
                  <a:outerShdw blurRad="38100" dist="38100" dir="2700000" algn="tl">
                    <a:srgbClr val="C0C0C0"/>
                  </a:outerShdw>
                </a:effectLst>
                <a:latin typeface="Calibri" panose="020F0502020204030204" pitchFamily="34" charset="0"/>
              </a:rPr>
              <a:t>     </a:t>
            </a:r>
            <a:r>
              <a:rPr lang="ro-RO" altLang="de-DE" sz="1600" b="1">
                <a:solidFill>
                  <a:srgbClr val="CC0000"/>
                </a:solidFill>
                <a:effectLst>
                  <a:outerShdw blurRad="38100" dist="38100" dir="2700000" algn="tl">
                    <a:srgbClr val="C0C0C0"/>
                  </a:outerShdw>
                </a:effectLst>
                <a:latin typeface="Calibri" panose="020F0502020204030204" pitchFamily="34" charset="0"/>
              </a:rPr>
              <a:t>DIRECȚIEI NAȚIONALE ANTICORUPȚIE</a:t>
            </a:r>
            <a:r>
              <a:rPr lang="en-US" altLang="de-DE" sz="1600" b="1">
                <a:solidFill>
                  <a:srgbClr val="CC0000"/>
                </a:solidFill>
                <a:latin typeface="Calibri" panose="020F0502020204030204" pitchFamily="34" charset="0"/>
              </a:rPr>
              <a:t>,</a:t>
            </a:r>
          </a:p>
          <a:p>
            <a:pPr>
              <a:buFont typeface="Wingdings" panose="05000000000000000000" pitchFamily="2" charset="2"/>
              <a:buNone/>
            </a:pPr>
            <a:r>
              <a:rPr lang="en-US" altLang="de-DE" sz="1600" b="1">
                <a:solidFill>
                  <a:srgbClr val="CC0000"/>
                </a:solidFill>
                <a:latin typeface="Calibri" panose="020F0502020204030204" pitchFamily="34" charset="0"/>
              </a:rPr>
              <a:t>     </a:t>
            </a:r>
            <a:r>
              <a:rPr lang="ro-RO" altLang="de-DE" sz="1600" b="1">
                <a:solidFill>
                  <a:srgbClr val="CC0000"/>
                </a:solidFill>
                <a:latin typeface="Calibri" panose="020F0502020204030204" pitchFamily="34" charset="0"/>
              </a:rPr>
              <a:t> DNA a fost votată de 73% din cititorii România Curată.</a:t>
            </a:r>
          </a:p>
          <a:p>
            <a:pPr>
              <a:buFont typeface="Wingdings" panose="05000000000000000000" pitchFamily="2" charset="2"/>
              <a:buNone/>
            </a:pPr>
            <a:r>
              <a:rPr lang="ro-RO" altLang="de-DE" sz="1600" b="1">
                <a:solidFill>
                  <a:srgbClr val="CC0000"/>
                </a:solidFill>
                <a:latin typeface="Calibri" panose="020F0502020204030204" pitchFamily="34" charset="0"/>
              </a:rPr>
              <a:t>      Premiul se acordă pentru curaj, tenacitate și profesionalism în exercitatea mandatului acestei instituții. Și ca semn de încurajare din partea cetățenilor care doresc și ei să învețe de la DNA cum să-i depisteze și prindă pe corupți. Dovada creșterii gradului de implicare este că acum activitatea Direcției se bazează acum mai mult pe denunțuri și sesizări de la cetățeni.</a:t>
            </a:r>
          </a:p>
        </p:txBody>
      </p:sp>
      <p:sp>
        <p:nvSpPr>
          <p:cNvPr id="20486" name="Title 1"/>
          <p:cNvSpPr>
            <a:spLocks noGrp="1"/>
          </p:cNvSpPr>
          <p:nvPr>
            <p:ph type="title"/>
          </p:nvPr>
        </p:nvSpPr>
        <p:spPr>
          <a:xfrm>
            <a:off x="1524000" y="357188"/>
            <a:ext cx="9144000" cy="862012"/>
          </a:xfrm>
        </p:spPr>
        <p:txBody>
          <a:bodyPr>
            <a:normAutofit fontScale="90000"/>
          </a:bodyPr>
          <a:lstStyle/>
          <a:p>
            <a:pPr algn="ctr" eaLnBrk="1" hangingPunct="1">
              <a:defRPr/>
            </a:pPr>
            <a:r>
              <a:rPr lang="en-US" sz="2800" b="1" dirty="0" err="1">
                <a:solidFill>
                  <a:srgbClr val="C00000"/>
                </a:solidFill>
                <a:effectLst>
                  <a:outerShdw blurRad="38100" dist="38100" dir="2700000" algn="tl">
                    <a:srgbClr val="C0C0C0"/>
                  </a:outerShdw>
                </a:effectLst>
                <a:latin typeface="Calibri" pitchFamily="34" charset="0"/>
              </a:rPr>
              <a:t>Premiul</a:t>
            </a:r>
            <a:r>
              <a:rPr lang="en-US" sz="2800" b="1" dirty="0">
                <a:solidFill>
                  <a:srgbClr val="C00000"/>
                </a:solidFill>
                <a:effectLst>
                  <a:outerShdw blurRad="38100" dist="38100" dir="2700000" algn="tl">
                    <a:srgbClr val="C0C0C0"/>
                  </a:outerShdw>
                </a:effectLst>
                <a:latin typeface="Calibri" pitchFamily="34" charset="0"/>
              </a:rPr>
              <a:t> </a:t>
            </a:r>
            <a:br>
              <a:rPr lang="en-US" sz="2800" b="1" dirty="0">
                <a:solidFill>
                  <a:srgbClr val="C00000"/>
                </a:solidFill>
                <a:effectLst>
                  <a:outerShdw blurRad="38100" dist="38100" dir="2700000" algn="tl">
                    <a:srgbClr val="C0C0C0"/>
                  </a:outerShdw>
                </a:effectLst>
                <a:latin typeface="Calibri" pitchFamily="34" charset="0"/>
              </a:rPr>
            </a:br>
            <a:r>
              <a:rPr lang="en-US" sz="2800" b="1" dirty="0">
                <a:solidFill>
                  <a:srgbClr val="C00000"/>
                </a:solidFill>
                <a:effectLst>
                  <a:outerShdw blurRad="38100" dist="38100" dir="2700000" algn="tl">
                    <a:srgbClr val="C0C0C0"/>
                  </a:outerShdw>
                </a:effectLst>
                <a:latin typeface="Calibri" pitchFamily="34" charset="0"/>
              </a:rPr>
              <a:t> „</a:t>
            </a:r>
            <a:r>
              <a:rPr lang="vi-VN" sz="2800" b="1" dirty="0">
                <a:solidFill>
                  <a:srgbClr val="C00000"/>
                </a:solidFill>
              </a:rPr>
              <a:t>Cea mai activă instituție în favoarea bunei guvernări</a:t>
            </a:r>
            <a:r>
              <a:rPr lang="en-US" sz="2800" b="1" dirty="0">
                <a:solidFill>
                  <a:srgbClr val="C00000"/>
                </a:solidFill>
                <a:effectLst>
                  <a:outerShdw blurRad="38100" dist="38100" dir="2700000" algn="tl">
                    <a:srgbClr val="C0C0C0"/>
                  </a:outerShdw>
                </a:effectLst>
                <a:latin typeface="Calibri" pitchFamily="34" charset="0"/>
              </a:rPr>
              <a:t>” </a:t>
            </a:r>
            <a:r>
              <a:rPr lang="ro-RO" sz="2800" b="1" dirty="0">
                <a:solidFill>
                  <a:schemeClr val="tx1">
                    <a:lumMod val="95000"/>
                    <a:lumOff val="5000"/>
                  </a:schemeClr>
                </a:solidFill>
                <a:effectLst>
                  <a:outerShdw blurRad="38100" dist="38100" dir="2700000" algn="tl">
                    <a:srgbClr val="C0C0C0"/>
                  </a:outerShdw>
                </a:effectLst>
                <a:latin typeface="Calibri" pitchFamily="34" charset="0"/>
              </a:rPr>
              <a:t/>
            </a:r>
            <a:br>
              <a:rPr lang="ro-RO" sz="2800" b="1" dirty="0">
                <a:solidFill>
                  <a:schemeClr val="tx1">
                    <a:lumMod val="95000"/>
                    <a:lumOff val="5000"/>
                  </a:schemeClr>
                </a:solidFill>
                <a:effectLst>
                  <a:outerShdw blurRad="38100" dist="38100" dir="2700000" algn="tl">
                    <a:srgbClr val="C0C0C0"/>
                  </a:outerShdw>
                </a:effectLst>
                <a:latin typeface="Calibri" pitchFamily="34" charset="0"/>
              </a:rPr>
            </a:br>
            <a:endParaRPr lang="en-US" sz="2800" b="1" dirty="0">
              <a:solidFill>
                <a:schemeClr val="tx1">
                  <a:lumMod val="95000"/>
                  <a:lumOff val="5000"/>
                </a:schemeClr>
              </a:solidFill>
              <a:effectLst>
                <a:outerShdw blurRad="38100" dist="38100" dir="2700000" algn="tl">
                  <a:srgbClr val="C0C0C0"/>
                </a:outerShdw>
              </a:effectLst>
              <a:latin typeface="Calibri" pitchFamily="34" charset="0"/>
            </a:endParaRPr>
          </a:p>
        </p:txBody>
      </p:sp>
      <p:sp>
        <p:nvSpPr>
          <p:cNvPr id="9" name="TextBox 8"/>
          <p:cNvSpPr txBox="1"/>
          <p:nvPr/>
        </p:nvSpPr>
        <p:spPr>
          <a:xfrm>
            <a:off x="2063750" y="1484314"/>
            <a:ext cx="6624638" cy="523875"/>
          </a:xfrm>
          <a:prstGeom prst="rect">
            <a:avLst/>
          </a:prstGeom>
          <a:solidFill>
            <a:schemeClr val="bg1">
              <a:lumMod val="95000"/>
            </a:schemeClr>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de-DE" sz="2800" b="1">
                <a:solidFill>
                  <a:srgbClr val="CC0000"/>
                </a:solidFill>
                <a:latin typeface="Calibri" panose="020F0502020204030204" pitchFamily="34" charset="0"/>
              </a:rPr>
              <a:t> Se acordă,</a:t>
            </a:r>
            <a:r>
              <a:rPr lang="de-DE" altLang="de-DE" sz="2800" b="1">
                <a:solidFill>
                  <a:srgbClr val="CC0000"/>
                </a:solidFill>
                <a:latin typeface="Calibri" panose="020F0502020204030204" pitchFamily="34" charset="0"/>
              </a:rPr>
              <a:t> </a:t>
            </a:r>
            <a:r>
              <a:rPr lang="ro-RO" altLang="de-DE" sz="2800" b="1">
                <a:solidFill>
                  <a:srgbClr val="CC0000"/>
                </a:solidFill>
                <a:latin typeface="Calibri" panose="020F0502020204030204" pitchFamily="34" charset="0"/>
              </a:rPr>
              <a:t>în urma votului popular</a:t>
            </a:r>
            <a:r>
              <a:rPr lang="en-US" altLang="de-DE" sz="2800" b="1">
                <a:solidFill>
                  <a:srgbClr val="CC0000"/>
                </a:solidFill>
                <a:latin typeface="Calibri" panose="020F0502020204030204" pitchFamily="34" charset="0"/>
              </a:rPr>
              <a:t>…</a:t>
            </a:r>
          </a:p>
        </p:txBody>
      </p:sp>
      <p:pic>
        <p:nvPicPr>
          <p:cNvPr id="19461" name="Picture 8" descr="E:\Users\Mitzu\Desktop\catali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2071688"/>
            <a:ext cx="507206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descr="E:\Users\Mitzu\Desktop\catali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438" y="2071689"/>
            <a:ext cx="2286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45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a:xfrm>
            <a:off x="2135188" y="115888"/>
            <a:ext cx="8153400" cy="990600"/>
          </a:xfrm>
        </p:spPr>
        <p:txBody>
          <a:bodyPr>
            <a:normAutofit fontScale="90000"/>
          </a:bodyPr>
          <a:lstStyle/>
          <a:p>
            <a:pPr algn="ctr">
              <a:defRPr/>
            </a:pPr>
            <a:r>
              <a:rPr lang="ro-RO" sz="3200" b="1" dirty="0">
                <a:solidFill>
                  <a:srgbClr val="C00000"/>
                </a:solidFill>
                <a:latin typeface="Calibri" pitchFamily="34" charset="0"/>
              </a:rPr>
              <a:t/>
            </a:r>
            <a:br>
              <a:rPr lang="ro-RO" sz="3200" b="1" dirty="0">
                <a:solidFill>
                  <a:srgbClr val="C00000"/>
                </a:solidFill>
                <a:latin typeface="Calibri" pitchFamily="34" charset="0"/>
              </a:rPr>
            </a:br>
            <a:r>
              <a:rPr lang="en-US" sz="3200" b="1" dirty="0" err="1">
                <a:solidFill>
                  <a:srgbClr val="C00000"/>
                </a:solidFill>
                <a:latin typeface="Calibri" pitchFamily="34" charset="0"/>
              </a:rPr>
              <a:t>Premiul</a:t>
            </a:r>
            <a:r>
              <a:rPr lang="en-US" sz="3200" b="1" dirty="0">
                <a:solidFill>
                  <a:srgbClr val="C00000"/>
                </a:solidFill>
                <a:latin typeface="Calibri" pitchFamily="34" charset="0"/>
              </a:rPr>
              <a:t> </a:t>
            </a:r>
            <a:r>
              <a:rPr lang="ro-RO" sz="3200" b="1" dirty="0">
                <a:solidFill>
                  <a:srgbClr val="C00000"/>
                </a:solidFill>
                <a:latin typeface="Calibri" pitchFamily="34" charset="0"/>
              </a:rPr>
              <a:t>pentru</a:t>
            </a:r>
            <a:r>
              <a:rPr lang="en-US" sz="2800" b="1" dirty="0">
                <a:solidFill>
                  <a:srgbClr val="C00000"/>
                </a:solidFill>
                <a:latin typeface="Calibri" pitchFamily="34" charset="0"/>
              </a:rPr>
              <a:t/>
            </a:r>
            <a:br>
              <a:rPr lang="en-US" sz="2800" b="1" dirty="0">
                <a:solidFill>
                  <a:srgbClr val="C00000"/>
                </a:solidFill>
                <a:latin typeface="Calibri" pitchFamily="34" charset="0"/>
              </a:rPr>
            </a:br>
            <a:r>
              <a:rPr lang="en-US" sz="2800" b="1" dirty="0">
                <a:solidFill>
                  <a:srgbClr val="C00000"/>
                </a:solidFill>
                <a:latin typeface="Calibri" pitchFamily="34" charset="0"/>
              </a:rPr>
              <a:t> </a:t>
            </a:r>
            <a:r>
              <a:rPr lang="en-US" sz="2800" b="1" dirty="0">
                <a:solidFill>
                  <a:srgbClr val="C00000"/>
                </a:solidFill>
                <a:effectLst>
                  <a:outerShdw blurRad="38100" dist="38100" dir="2700000" algn="tl">
                    <a:srgbClr val="C0C0C0"/>
                  </a:outerShdw>
                </a:effectLst>
                <a:latin typeface="Calibri" pitchFamily="34" charset="0"/>
              </a:rPr>
              <a:t>„</a:t>
            </a:r>
            <a:r>
              <a:rPr lang="ro-RO" sz="2800" b="1" dirty="0">
                <a:solidFill>
                  <a:srgbClr val="C00000"/>
                </a:solidFill>
                <a:effectLst>
                  <a:outerShdw blurRad="38100" dist="38100" dir="2700000" algn="tl">
                    <a:srgbClr val="C0C0C0"/>
                  </a:outerShdw>
                </a:effectLst>
                <a:latin typeface="Calibri" pitchFamily="34" charset="0"/>
              </a:rPr>
              <a:t>IMPLICARE</a:t>
            </a:r>
            <a:r>
              <a:rPr lang="en-US" sz="2800" b="1" dirty="0">
                <a:solidFill>
                  <a:srgbClr val="C00000"/>
                </a:solidFill>
                <a:latin typeface="Calibri" pitchFamily="34" charset="0"/>
              </a:rPr>
              <a:t> CIVIC</a:t>
            </a:r>
            <a:r>
              <a:rPr lang="it-IT" sz="2800" b="1" dirty="0">
                <a:solidFill>
                  <a:srgbClr val="C00000"/>
                </a:solidFill>
                <a:effectLst>
                  <a:outerShdw blurRad="38100" dist="38100" dir="2700000" algn="tl">
                    <a:srgbClr val="C0C0C0"/>
                  </a:outerShdw>
                </a:effectLst>
                <a:latin typeface="Calibri" pitchFamily="34" charset="0"/>
              </a:rPr>
              <a:t>Ă</a:t>
            </a:r>
            <a:r>
              <a:rPr lang="en-US" sz="2800" b="1" dirty="0">
                <a:solidFill>
                  <a:srgbClr val="C00000"/>
                </a:solidFill>
                <a:effectLst>
                  <a:outerShdw blurRad="38100" dist="38100" dir="2700000" algn="tl">
                    <a:srgbClr val="C0C0C0"/>
                  </a:outerShdw>
                </a:effectLst>
                <a:latin typeface="Calibri" pitchFamily="34" charset="0"/>
              </a:rPr>
              <a:t>”</a:t>
            </a:r>
            <a:r>
              <a:rPr lang="ro-RO" sz="2800" b="1" dirty="0">
                <a:solidFill>
                  <a:srgbClr val="C00000"/>
                </a:solidFill>
                <a:effectLst>
                  <a:outerShdw blurRad="38100" dist="38100" dir="2700000" algn="tl">
                    <a:srgbClr val="C0C0C0"/>
                  </a:outerShdw>
                </a:effectLst>
                <a:latin typeface="Calibri" pitchFamily="34" charset="0"/>
              </a:rPr>
              <a:t> – 2015 </a:t>
            </a:r>
            <a:br>
              <a:rPr lang="ro-RO" sz="2800" b="1" dirty="0">
                <a:solidFill>
                  <a:srgbClr val="C00000"/>
                </a:solidFill>
                <a:effectLst>
                  <a:outerShdw blurRad="38100" dist="38100" dir="2700000" algn="tl">
                    <a:srgbClr val="C0C0C0"/>
                  </a:outerShdw>
                </a:effectLst>
                <a:latin typeface="Calibri" pitchFamily="34" charset="0"/>
              </a:rPr>
            </a:br>
            <a:endParaRPr lang="en-US" sz="2800" b="1" dirty="0">
              <a:solidFill>
                <a:srgbClr val="C00000"/>
              </a:solidFill>
              <a:effectLst>
                <a:outerShdw blurRad="38100" dist="38100" dir="2700000" algn="tl">
                  <a:srgbClr val="C0C0C0"/>
                </a:outerShdw>
              </a:effectLst>
              <a:latin typeface="Calibri" pitchFamily="34" charset="0"/>
            </a:endParaRPr>
          </a:p>
        </p:txBody>
      </p:sp>
      <p:sp>
        <p:nvSpPr>
          <p:cNvPr id="4" name="Rectangle 3"/>
          <p:cNvSpPr txBox="1">
            <a:spLocks/>
          </p:cNvSpPr>
          <p:nvPr/>
        </p:nvSpPr>
        <p:spPr>
          <a:xfrm>
            <a:off x="1378040" y="752856"/>
            <a:ext cx="9105363" cy="5254579"/>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80000"/>
              </a:lnSpc>
              <a:buNone/>
            </a:pPr>
            <a:r>
              <a:rPr lang="ro-RO" altLang="de-DE" sz="2400" b="1" dirty="0" smtClean="0">
                <a:latin typeface="Arial Narrow" panose="020B0606020202030204" pitchFamily="34" charset="0"/>
              </a:rPr>
              <a:t>NOMINALIZĂRILE SUNT</a:t>
            </a:r>
            <a:r>
              <a:rPr lang="en-US" altLang="de-DE" sz="2400" b="1" dirty="0" smtClean="0">
                <a:latin typeface="Arial Narrow" panose="020B0606020202030204" pitchFamily="34" charset="0"/>
              </a:rPr>
              <a:t>:</a:t>
            </a:r>
            <a:endParaRPr lang="ro-RO" altLang="de-DE" sz="2400" b="1" dirty="0" smtClean="0">
              <a:latin typeface="Arial Narrow" panose="020B0606020202030204" pitchFamily="34" charset="0"/>
            </a:endParaRPr>
          </a:p>
          <a:p>
            <a:pPr marL="0" indent="0">
              <a:lnSpc>
                <a:spcPct val="80000"/>
              </a:lnSpc>
              <a:buNone/>
            </a:pPr>
            <a:endParaRPr lang="en-US" altLang="de-DE" sz="2400" b="1" dirty="0" smtClean="0">
              <a:latin typeface="Arial Narrow" panose="020B0606020202030204" pitchFamily="34" charset="0"/>
            </a:endParaRPr>
          </a:p>
          <a:p>
            <a:pPr>
              <a:lnSpc>
                <a:spcPct val="80000"/>
              </a:lnSpc>
              <a:buFont typeface="Wingdings" panose="05000000000000000000" pitchFamily="2" charset="2"/>
              <a:buChar char="Ø"/>
            </a:pPr>
            <a:r>
              <a:rPr lang="vi-VN" altLang="de-DE" sz="1600" b="1" dirty="0" smtClean="0"/>
              <a:t>Iașul iubește teii &amp; prietenii</a:t>
            </a:r>
            <a:r>
              <a:rPr lang="vi-VN" altLang="de-DE" sz="1600" dirty="0" smtClean="0"/>
              <a:t> </a:t>
            </a:r>
            <a:endParaRPr lang="ro-RO" altLang="de-DE" sz="1600" dirty="0" smtClean="0"/>
          </a:p>
          <a:p>
            <a:pPr>
              <a:lnSpc>
                <a:spcPct val="80000"/>
              </a:lnSpc>
              <a:buFont typeface="Wingdings" panose="05000000000000000000" pitchFamily="2" charset="2"/>
              <a:buChar char="Ø"/>
            </a:pPr>
            <a:r>
              <a:rPr lang="vi-VN" altLang="de-DE" sz="1600" b="1" dirty="0" smtClean="0"/>
              <a:t>Rețeaua de grupuri civice din București</a:t>
            </a:r>
            <a:r>
              <a:rPr lang="vi-VN" altLang="de-DE" sz="1600" dirty="0" smtClean="0"/>
              <a:t> (Lacul Tei, Cartierul Floreasca, Callatis – Drumul Taberei, Prelungirea Ghencea, Prietenii Parcului IOR, Salvați Parcul Tineretului etc.), alături de asociații mai vechi și mai recent înființate – care și-au intensificat lupta pentru salvarea parcurilor și spațiilor verzi din Capitală, împotriva abuzurilor autorităților complice cu rechinii imobiliari, pentru salvarea monumentelor și clădirilor de patrimoniu, proteste, contactarea reprezentanților din consiliile locale, acțiuni în justiție etc.</a:t>
            </a:r>
            <a:endParaRPr lang="ro-RO" altLang="de-DE" sz="1600" dirty="0" smtClean="0">
              <a:latin typeface="Arial Narrow" panose="020B0606020202030204" pitchFamily="34" charset="0"/>
            </a:endParaRPr>
          </a:p>
          <a:p>
            <a:pPr>
              <a:lnSpc>
                <a:spcPct val="80000"/>
              </a:lnSpc>
              <a:buFont typeface="Wingdings" panose="05000000000000000000" pitchFamily="2" charset="2"/>
              <a:buChar char="Ø"/>
            </a:pPr>
            <a:r>
              <a:rPr lang="vi-VN" altLang="de-DE" sz="1600" b="1" dirty="0" smtClean="0"/>
              <a:t>Grupul de Inițiativă Salvați Parcul Eminescu, Arad</a:t>
            </a:r>
            <a:r>
              <a:rPr lang="vi-VN" altLang="de-DE" sz="1600" dirty="0" smtClean="0"/>
              <a:t> </a:t>
            </a:r>
            <a:endParaRPr lang="ro-RO" altLang="de-DE" sz="1600" dirty="0" smtClean="0"/>
          </a:p>
          <a:p>
            <a:pPr>
              <a:lnSpc>
                <a:spcPct val="80000"/>
              </a:lnSpc>
              <a:buFont typeface="Wingdings" panose="05000000000000000000" pitchFamily="2" charset="2"/>
              <a:buChar char="Ø"/>
            </a:pPr>
            <a:r>
              <a:rPr lang="vi-VN" altLang="de-DE" sz="1600" b="1" dirty="0" smtClean="0"/>
              <a:t>Prietenii Someșului, Cluj</a:t>
            </a:r>
            <a:r>
              <a:rPr lang="vi-VN" altLang="de-DE" sz="1600" dirty="0" smtClean="0"/>
              <a:t> </a:t>
            </a:r>
            <a:endParaRPr lang="ro-RO" altLang="de-DE" sz="1600" dirty="0" smtClean="0"/>
          </a:p>
          <a:p>
            <a:pPr>
              <a:lnSpc>
                <a:spcPct val="80000"/>
              </a:lnSpc>
              <a:buFont typeface="Wingdings" panose="05000000000000000000" pitchFamily="2" charset="2"/>
              <a:buChar char="Ø"/>
            </a:pPr>
            <a:r>
              <a:rPr lang="vi-VN" altLang="de-DE" sz="1600" b="1" dirty="0" smtClean="0"/>
              <a:t>Grupul de Acțiune Civică (GAC), Craiova</a:t>
            </a:r>
            <a:r>
              <a:rPr lang="vi-VN" altLang="de-DE" sz="1600" dirty="0" smtClean="0"/>
              <a:t> </a:t>
            </a:r>
            <a:endParaRPr lang="en-US" altLang="de-DE" sz="1600" dirty="0" smtClean="0">
              <a:latin typeface="Arial Narrow" panose="020B0606020202030204" pitchFamily="34" charset="0"/>
            </a:endParaRPr>
          </a:p>
        </p:txBody>
      </p:sp>
    </p:spTree>
    <p:extLst>
      <p:ext uri="{BB962C8B-B14F-4D97-AF65-F5344CB8AC3E}">
        <p14:creationId xmlns:p14="http://schemas.microsoft.com/office/powerpoint/2010/main" val="3926500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3" y="93372"/>
            <a:ext cx="10396882" cy="1158140"/>
          </a:xfrm>
        </p:spPr>
        <p:txBody>
          <a:bodyPr/>
          <a:lstStyle/>
          <a:p>
            <a:pPr algn="ctr">
              <a:defRPr/>
            </a:pPr>
            <a:r>
              <a:rPr lang="en-US" sz="3600" b="1" dirty="0" err="1">
                <a:solidFill>
                  <a:srgbClr val="C00000"/>
                </a:solidFill>
                <a:latin typeface="Calibri" pitchFamily="34" charset="0"/>
              </a:rPr>
              <a:t>Premiul</a:t>
            </a:r>
            <a:r>
              <a:rPr lang="en-US" sz="3600" b="1" dirty="0">
                <a:solidFill>
                  <a:srgbClr val="C00000"/>
                </a:solidFill>
                <a:latin typeface="Calibri" pitchFamily="34" charset="0"/>
              </a:rPr>
              <a:t> </a:t>
            </a:r>
            <a:r>
              <a:rPr lang="ro-RO" sz="3600" b="1" dirty="0">
                <a:solidFill>
                  <a:srgbClr val="C00000"/>
                </a:solidFill>
                <a:latin typeface="Calibri" pitchFamily="34" charset="0"/>
              </a:rPr>
              <a:t>pentru</a:t>
            </a:r>
            <a:r>
              <a:rPr lang="en-US" sz="3600" b="1" dirty="0">
                <a:solidFill>
                  <a:srgbClr val="C00000"/>
                </a:solidFill>
                <a:latin typeface="Calibri" pitchFamily="34" charset="0"/>
              </a:rPr>
              <a:t/>
            </a:r>
            <a:br>
              <a:rPr lang="en-US" sz="3600" b="1" dirty="0">
                <a:solidFill>
                  <a:srgbClr val="C00000"/>
                </a:solidFill>
                <a:latin typeface="Calibri" pitchFamily="34" charset="0"/>
              </a:rPr>
            </a:br>
            <a:r>
              <a:rPr lang="en-US" sz="3600" b="1" dirty="0">
                <a:solidFill>
                  <a:srgbClr val="C00000"/>
                </a:solidFill>
                <a:latin typeface="Calibri" pitchFamily="34" charset="0"/>
              </a:rPr>
              <a:t> </a:t>
            </a:r>
            <a:r>
              <a:rPr lang="en-US" sz="3600" b="1" dirty="0">
                <a:solidFill>
                  <a:srgbClr val="C00000"/>
                </a:solidFill>
                <a:effectLst>
                  <a:outerShdw blurRad="38100" dist="38100" dir="2700000" algn="tl">
                    <a:srgbClr val="C0C0C0"/>
                  </a:outerShdw>
                </a:effectLst>
                <a:latin typeface="Calibri" pitchFamily="34" charset="0"/>
              </a:rPr>
              <a:t>„</a:t>
            </a:r>
            <a:r>
              <a:rPr lang="ro-RO" sz="3600" b="1" dirty="0">
                <a:solidFill>
                  <a:srgbClr val="C00000"/>
                </a:solidFill>
                <a:effectLst>
                  <a:outerShdw blurRad="38100" dist="38100" dir="2700000" algn="tl">
                    <a:srgbClr val="C0C0C0"/>
                  </a:outerShdw>
                </a:effectLst>
                <a:latin typeface="Calibri" pitchFamily="34" charset="0"/>
              </a:rPr>
              <a:t>IMPLICARE</a:t>
            </a:r>
            <a:r>
              <a:rPr lang="en-US" sz="3600" b="1" dirty="0">
                <a:solidFill>
                  <a:srgbClr val="C00000"/>
                </a:solidFill>
                <a:latin typeface="Calibri" pitchFamily="34" charset="0"/>
              </a:rPr>
              <a:t> CIVIC</a:t>
            </a:r>
            <a:r>
              <a:rPr lang="it-IT" sz="3600" b="1" dirty="0">
                <a:solidFill>
                  <a:srgbClr val="C00000"/>
                </a:solidFill>
                <a:effectLst>
                  <a:outerShdw blurRad="38100" dist="38100" dir="2700000" algn="tl">
                    <a:srgbClr val="C0C0C0"/>
                  </a:outerShdw>
                </a:effectLst>
                <a:latin typeface="Calibri" pitchFamily="34" charset="0"/>
              </a:rPr>
              <a:t>Ă</a:t>
            </a:r>
            <a:r>
              <a:rPr lang="en-US" sz="3600" b="1" dirty="0">
                <a:solidFill>
                  <a:srgbClr val="C00000"/>
                </a:solidFill>
                <a:effectLst>
                  <a:outerShdw blurRad="38100" dist="38100" dir="2700000" algn="tl">
                    <a:srgbClr val="C0C0C0"/>
                  </a:outerShdw>
                </a:effectLst>
                <a:latin typeface="Calibri" pitchFamily="34" charset="0"/>
              </a:rPr>
              <a:t>”</a:t>
            </a:r>
            <a:r>
              <a:rPr lang="ro-RO" sz="3600" b="1" dirty="0">
                <a:solidFill>
                  <a:srgbClr val="C00000"/>
                </a:solidFill>
                <a:effectLst>
                  <a:outerShdw blurRad="38100" dist="38100" dir="2700000" algn="tl">
                    <a:srgbClr val="C0C0C0"/>
                  </a:outerShdw>
                </a:effectLst>
                <a:latin typeface="Calibri" pitchFamily="34" charset="0"/>
              </a:rPr>
              <a:t> – 2015</a:t>
            </a:r>
            <a:endParaRPr lang="ro-RO" sz="3600" dirty="0">
              <a:solidFill>
                <a:srgbClr val="C00000"/>
              </a:solidFill>
            </a:endParaRPr>
          </a:p>
        </p:txBody>
      </p:sp>
      <p:sp>
        <p:nvSpPr>
          <p:cNvPr id="23555" name="Content Placeholder 2"/>
          <p:cNvSpPr>
            <a:spLocks noGrp="1"/>
          </p:cNvSpPr>
          <p:nvPr>
            <p:ph sz="quarter" idx="4294967295"/>
          </p:nvPr>
        </p:nvSpPr>
        <p:spPr>
          <a:xfrm>
            <a:off x="763074" y="1560605"/>
            <a:ext cx="10222605" cy="4340225"/>
          </a:xfrm>
          <a:prstGeom prst="rect">
            <a:avLst/>
          </a:prstGeom>
        </p:spPr>
        <p:txBody>
          <a:bodyPr/>
          <a:lstStyle/>
          <a:p>
            <a:pPr>
              <a:buFont typeface="Wingdings" panose="05000000000000000000" pitchFamily="2" charset="2"/>
              <a:buChar char="ü"/>
            </a:pPr>
            <a:r>
              <a:rPr lang="vi-VN" altLang="de-DE" sz="1800" b="1" dirty="0"/>
              <a:t>Marile proteste anti-corupție, din octombrie-noiembrie 2015</a:t>
            </a:r>
            <a:r>
              <a:rPr lang="vi-VN" altLang="de-DE" sz="1800" dirty="0"/>
              <a:t> </a:t>
            </a:r>
            <a:endParaRPr lang="ro-RO" altLang="de-DE" sz="1800" dirty="0" smtClean="0">
              <a:latin typeface="Arial Narrow" panose="020B0606020202030204" pitchFamily="34" charset="0"/>
            </a:endParaRPr>
          </a:p>
          <a:p>
            <a:pPr>
              <a:buFont typeface="Wingdings" panose="05000000000000000000" pitchFamily="2" charset="2"/>
              <a:buChar char="ü"/>
            </a:pPr>
            <a:r>
              <a:rPr lang="vi-VN" altLang="de-DE" sz="1800" b="1" dirty="0" smtClean="0"/>
              <a:t>Inițiativele </a:t>
            </a:r>
            <a:r>
              <a:rPr lang="vi-VN" altLang="de-DE" sz="1800" b="1" dirty="0"/>
              <a:t>din seria ”Oraș pentru oameni”</a:t>
            </a:r>
            <a:r>
              <a:rPr lang="vi-VN" altLang="de-DE" sz="1800" dirty="0"/>
              <a:t> – Marșurile pentru piste de biciclete, trotuare pentru pietoni, accesabilitate pentru persoanele cu dizabilități și îmbunătățirea transportului în comun au adunat mii de participanți în București și în 2015, în ciuda opoziției autorităților locale.</a:t>
            </a:r>
            <a:endParaRPr lang="ro-RO" altLang="de-DE" sz="1800" dirty="0">
              <a:latin typeface="Arial Narrow" panose="020B0606020202030204" pitchFamily="34" charset="0"/>
            </a:endParaRPr>
          </a:p>
          <a:p>
            <a:pPr>
              <a:buFont typeface="Wingdings" panose="05000000000000000000" pitchFamily="2" charset="2"/>
              <a:buChar char="ü"/>
            </a:pPr>
            <a:r>
              <a:rPr lang="vi-VN" altLang="de-DE" sz="1800" b="1" dirty="0"/>
              <a:t>Inițiativa i74</a:t>
            </a:r>
            <a:r>
              <a:rPr lang="vi-VN" altLang="de-DE" sz="1800" dirty="0"/>
              <a:t> – lansată de Fundația CAESAR, inițiativa civică a strâns deja 17.000 de semnături din cele 100.000 necesare pentru proiectul legii care să taie privilegiile parlamentarilor</a:t>
            </a:r>
            <a:r>
              <a:rPr lang="ro-RO" altLang="de-DE" sz="1800" dirty="0">
                <a:latin typeface="Arial Narrow" panose="020B0606020202030204" pitchFamily="34" charset="0"/>
              </a:rPr>
              <a:t>.</a:t>
            </a:r>
          </a:p>
          <a:p>
            <a:pPr>
              <a:buFont typeface="Wingdings" panose="05000000000000000000" pitchFamily="2" charset="2"/>
              <a:buChar char="ü"/>
            </a:pPr>
            <a:r>
              <a:rPr lang="vi-VN" altLang="de-DE" sz="1800" b="1" dirty="0"/>
              <a:t>Comunitatea de-clic.ro</a:t>
            </a:r>
            <a:r>
              <a:rPr lang="vi-VN" altLang="de-DE" sz="1800" dirty="0"/>
              <a:t> </a:t>
            </a:r>
            <a:r>
              <a:rPr lang="vi-VN" altLang="de-DE" sz="1800" b="1" dirty="0" smtClean="0">
                <a:solidFill>
                  <a:schemeClr val="bg1"/>
                </a:solidFill>
              </a:rPr>
              <a:t>Sebeș </a:t>
            </a:r>
            <a:r>
              <a:rPr lang="vi-VN" altLang="de-DE" sz="1400" b="1" dirty="0">
                <a:solidFill>
                  <a:schemeClr val="bg1"/>
                </a:solidFill>
              </a:rPr>
              <a:t>fără formaldehidă</a:t>
            </a:r>
            <a:r>
              <a:rPr lang="vi-VN" altLang="de-DE" sz="1400" dirty="0">
                <a:solidFill>
                  <a:schemeClr val="bg1"/>
                </a:solidFill>
              </a:rPr>
              <a:t> – săptămâni la rând, cetățenii din Sebeș, susținuți și de activiști din alte orașe ale Transilvaniei, au ieșit în stradă serie și au obținut și prime victorii împotriva poluării produse fabrica de formaldehidă Kronospan din Sebeș.</a:t>
            </a:r>
            <a:endParaRPr lang="ro-RO" altLang="de-DE" sz="1400" dirty="0">
              <a:solidFill>
                <a:schemeClr val="bg1"/>
              </a:solidFill>
            </a:endParaRPr>
          </a:p>
        </p:txBody>
      </p:sp>
    </p:spTree>
    <p:extLst>
      <p:ext uri="{BB962C8B-B14F-4D97-AF65-F5344CB8AC3E}">
        <p14:creationId xmlns:p14="http://schemas.microsoft.com/office/powerpoint/2010/main" val="653363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b="1" dirty="0" err="1">
                <a:solidFill>
                  <a:schemeClr val="tx1"/>
                </a:solidFill>
                <a:latin typeface="Calibri" pitchFamily="34" charset="0"/>
              </a:rPr>
              <a:t>Premiul</a:t>
            </a:r>
            <a:r>
              <a:rPr lang="en-US" sz="3600" b="1" dirty="0">
                <a:solidFill>
                  <a:schemeClr val="tx1"/>
                </a:solidFill>
                <a:latin typeface="Calibri" pitchFamily="34" charset="0"/>
              </a:rPr>
              <a:t> </a:t>
            </a:r>
            <a:r>
              <a:rPr lang="ro-RO" sz="3600" b="1" dirty="0">
                <a:solidFill>
                  <a:schemeClr val="tx1"/>
                </a:solidFill>
                <a:latin typeface="Calibri" pitchFamily="34" charset="0"/>
              </a:rPr>
              <a:t>pentru</a:t>
            </a:r>
            <a:r>
              <a:rPr lang="en-US" sz="3600" b="1" dirty="0">
                <a:solidFill>
                  <a:schemeClr val="tx1"/>
                </a:solidFill>
                <a:latin typeface="Calibri" pitchFamily="34" charset="0"/>
              </a:rPr>
              <a:t/>
            </a:r>
            <a:br>
              <a:rPr lang="en-US" sz="3600" b="1" dirty="0">
                <a:solidFill>
                  <a:schemeClr val="tx1"/>
                </a:solidFill>
                <a:latin typeface="Calibri" pitchFamily="34" charset="0"/>
              </a:rPr>
            </a:br>
            <a:r>
              <a:rPr lang="en-US" sz="3600" b="1" dirty="0">
                <a:solidFill>
                  <a:schemeClr val="tx1"/>
                </a:solidFill>
                <a:latin typeface="Calibri" pitchFamily="34" charset="0"/>
              </a:rPr>
              <a:t> </a:t>
            </a:r>
            <a:r>
              <a:rPr lang="en-US" sz="3600" b="1" dirty="0">
                <a:solidFill>
                  <a:schemeClr val="tx1"/>
                </a:solidFill>
                <a:effectLst>
                  <a:outerShdw blurRad="38100" dist="38100" dir="2700000" algn="tl">
                    <a:srgbClr val="C0C0C0"/>
                  </a:outerShdw>
                </a:effectLst>
                <a:latin typeface="Calibri" pitchFamily="34" charset="0"/>
              </a:rPr>
              <a:t>„</a:t>
            </a:r>
            <a:r>
              <a:rPr lang="ro-RO" sz="3600" b="1" dirty="0">
                <a:solidFill>
                  <a:schemeClr val="tx1"/>
                </a:solidFill>
                <a:effectLst>
                  <a:outerShdw blurRad="38100" dist="38100" dir="2700000" algn="tl">
                    <a:srgbClr val="C0C0C0"/>
                  </a:outerShdw>
                </a:effectLst>
                <a:latin typeface="Calibri" pitchFamily="34" charset="0"/>
              </a:rPr>
              <a:t>IMPLICARE</a:t>
            </a:r>
            <a:r>
              <a:rPr lang="en-US" sz="3600" b="1" dirty="0">
                <a:solidFill>
                  <a:schemeClr val="tx1"/>
                </a:solidFill>
                <a:latin typeface="Calibri" pitchFamily="34" charset="0"/>
              </a:rPr>
              <a:t> CIVIC</a:t>
            </a:r>
            <a:r>
              <a:rPr lang="it-IT" sz="3600" b="1" dirty="0">
                <a:solidFill>
                  <a:schemeClr val="tx1"/>
                </a:solidFill>
                <a:effectLst>
                  <a:outerShdw blurRad="38100" dist="38100" dir="2700000" algn="tl">
                    <a:srgbClr val="C0C0C0"/>
                  </a:outerShdw>
                </a:effectLst>
                <a:latin typeface="Calibri" pitchFamily="34" charset="0"/>
              </a:rPr>
              <a:t>Ă</a:t>
            </a:r>
            <a:r>
              <a:rPr lang="en-US" sz="3600" b="1" dirty="0">
                <a:solidFill>
                  <a:schemeClr val="tx1"/>
                </a:solidFill>
                <a:effectLst>
                  <a:outerShdw blurRad="38100" dist="38100" dir="2700000" algn="tl">
                    <a:srgbClr val="C0C0C0"/>
                  </a:outerShdw>
                </a:effectLst>
                <a:latin typeface="Calibri" pitchFamily="34" charset="0"/>
              </a:rPr>
              <a:t>”</a:t>
            </a:r>
            <a:r>
              <a:rPr lang="ro-RO" sz="3600" b="1" dirty="0">
                <a:solidFill>
                  <a:schemeClr val="tx1"/>
                </a:solidFill>
                <a:effectLst>
                  <a:outerShdw blurRad="38100" dist="38100" dir="2700000" algn="tl">
                    <a:srgbClr val="C0C0C0"/>
                  </a:outerShdw>
                </a:effectLst>
                <a:latin typeface="Calibri" pitchFamily="34" charset="0"/>
              </a:rPr>
              <a:t> – 2015</a:t>
            </a:r>
            <a:endParaRPr lang="ro-RO" sz="3600" dirty="0"/>
          </a:p>
        </p:txBody>
      </p:sp>
      <p:sp>
        <p:nvSpPr>
          <p:cNvPr id="24579" name="Content Placeholder 2"/>
          <p:cNvSpPr>
            <a:spLocks noGrp="1"/>
          </p:cNvSpPr>
          <p:nvPr>
            <p:ph sz="quarter" idx="4294967295"/>
          </p:nvPr>
        </p:nvSpPr>
        <p:spPr>
          <a:xfrm>
            <a:off x="2133600" y="1589089"/>
            <a:ext cx="8248650" cy="2554287"/>
          </a:xfrm>
          <a:prstGeom prst="rect">
            <a:avLst/>
          </a:prstGeom>
        </p:spPr>
        <p:txBody>
          <a:bodyPr>
            <a:normAutofit fontScale="85000" lnSpcReduction="20000"/>
          </a:bodyPr>
          <a:lstStyle/>
          <a:p>
            <a:pPr>
              <a:buFont typeface="Wingdings" panose="05000000000000000000" pitchFamily="2" charset="2"/>
              <a:buNone/>
            </a:pPr>
            <a:r>
              <a:rPr lang="vi-VN" altLang="de-DE" sz="1400" b="1"/>
              <a:t>Protestele pentru salvarea pădurilor </a:t>
            </a:r>
            <a:r>
              <a:rPr lang="vi-VN" altLang="de-DE" sz="1400"/>
              <a:t>– mii de oameni au ieșit în stradă în mai 2015 împotriva tăierilor ilegale de păduri și a practicilor monopolist-distructive ale companiei Scweighofer-Holzindustrie în domeniul exploatării lemnului românesc; în urma protestelor, prevederile anti-monopol din Codul Silvic au fost păstrate, compania austriacă a fost supusă unui control guvernamental care a semnalat numeroase ilegalități, iar practicile acesteia au ajuns cunoscute la nivel european; a crescut numărul dosarelor penale legate de tăierile ilegale de lemn, s-a înființat Garda Forestieră, iar la începutul acestui an a fost promulgată modificarea Legii privind siguranța națională, prin care problematica mediului (inclusiv cea a pădurilor) este inclusă printre cele privind securitatea națională. Lupta continuă.</a:t>
            </a:r>
            <a:endParaRPr lang="ro-RO" altLang="de-DE" sz="1400"/>
          </a:p>
          <a:p>
            <a:pPr>
              <a:buFont typeface="Wingdings" panose="05000000000000000000" pitchFamily="2" charset="2"/>
              <a:buNone/>
            </a:pPr>
            <a:r>
              <a:rPr lang="vi-VN" altLang="de-DE" sz="1400" b="1"/>
              <a:t>Acțiunea de ocupare a locuințelor sociale ale Primăriei București</a:t>
            </a:r>
            <a:r>
              <a:rPr lang="vi-VN" altLang="de-DE" sz="1400"/>
              <a:t> (de pe str. Națiunilor Unite), care nu sunt utilizate, în timp ce evacuații de pe Vulturilor fac iarna în stradă.</a:t>
            </a:r>
            <a:endParaRPr lang="ro-RO" altLang="de-DE" sz="1400"/>
          </a:p>
        </p:txBody>
      </p:sp>
      <p:pic>
        <p:nvPicPr>
          <p:cNvPr id="24580" name="Picture 2" descr="C:\Users\Alexandra\Desktop\lant-viu-daniel-vrabioiu-palatul-parlamentului-800x600.jpg"/>
          <p:cNvPicPr>
            <a:picLocks noChangeAspect="1" noChangeArrowheads="1"/>
          </p:cNvPicPr>
          <p:nvPr/>
        </p:nvPicPr>
        <p:blipFill>
          <a:blip r:embed="rId2">
            <a:extLst>
              <a:ext uri="{28A0092B-C50C-407E-A947-70E740481C1C}">
                <a14:useLocalDpi xmlns:a14="http://schemas.microsoft.com/office/drawing/2010/main" val="0"/>
              </a:ext>
            </a:extLst>
          </a:blip>
          <a:srcRect t="54970" b="12009"/>
          <a:stretch>
            <a:fillRect/>
          </a:stretch>
        </p:blipFill>
        <p:spPr bwMode="auto">
          <a:xfrm>
            <a:off x="2381250" y="4286251"/>
            <a:ext cx="7620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298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ro-RO" altLang="de-DE" b="1" smtClean="0"/>
              <a:t>IMPLICARE CIVICĂ – PREMIANTI</a:t>
            </a:r>
          </a:p>
        </p:txBody>
      </p:sp>
      <p:pic>
        <p:nvPicPr>
          <p:cNvPr id="25603" name="Content Placeholder 4" descr="castigatori.jp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166939" y="1589088"/>
            <a:ext cx="7500937" cy="4411662"/>
          </a:xfrm>
          <a:prstGeom prst="rect">
            <a:avLst/>
          </a:prstGeom>
          <a:ln>
            <a:solidFill>
              <a:srgbClr val="FF0000"/>
            </a:solidFill>
            <a:miter lim="800000"/>
            <a:headEnd/>
            <a:tailEnd/>
          </a:ln>
        </p:spPr>
      </p:pic>
    </p:spTree>
    <p:extLst>
      <p:ext uri="{BB962C8B-B14F-4D97-AF65-F5344CB8AC3E}">
        <p14:creationId xmlns:p14="http://schemas.microsoft.com/office/powerpoint/2010/main" val="1940344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III. ACȚIUNI ȘI PROIECTE VIITOARE</a:t>
            </a:r>
            <a:endParaRPr lang="de-DE" dirty="0"/>
          </a:p>
        </p:txBody>
      </p:sp>
      <p:pic>
        <p:nvPicPr>
          <p:cNvPr id="1026" name="Picture 2" descr="coperta 1 far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343" y="2047768"/>
            <a:ext cx="3154644" cy="33377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RBGRUDC25IFVVdJb2md5_Wxr-bm1woCCxqNEqU17y8nGjzGbf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43" y="1634743"/>
            <a:ext cx="2619375"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564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DECÂT VIRTUAL....</a:t>
            </a:r>
            <a:endParaRPr lang="de-DE" dirty="0"/>
          </a:p>
        </p:txBody>
      </p:sp>
      <p:sp>
        <p:nvSpPr>
          <p:cNvPr id="3" name="Content Placeholder 2"/>
          <p:cNvSpPr>
            <a:spLocks noGrp="1"/>
          </p:cNvSpPr>
          <p:nvPr>
            <p:ph sz="quarter" idx="13"/>
          </p:nvPr>
        </p:nvSpPr>
        <p:spPr>
          <a:xfrm>
            <a:off x="1072167" y="2056707"/>
            <a:ext cx="9140780" cy="3536820"/>
          </a:xfrm>
        </p:spPr>
        <p:txBody>
          <a:bodyPr>
            <a:normAutofit/>
          </a:bodyPr>
          <a:lstStyle/>
          <a:p>
            <a:pPr>
              <a:buFont typeface="Wingdings" panose="05000000000000000000" pitchFamily="2" charset="2"/>
              <a:buChar char="v"/>
            </a:pPr>
            <a:r>
              <a:rPr lang="ro-RO" cap="none" dirty="0" smtClean="0">
                <a:latin typeface="Arial" panose="020B0604020202020204" pitchFamily="34" charset="0"/>
                <a:cs typeface="Arial" panose="020B0604020202020204" pitchFamily="34" charset="0"/>
              </a:rPr>
              <a:t>60 la sută e asociată prin rețele de socializare din care</a:t>
            </a:r>
          </a:p>
          <a:p>
            <a:pPr lvl="5">
              <a:buFont typeface="Wingdings" panose="05000000000000000000" pitchFamily="2" charset="2"/>
              <a:buChar char="v"/>
            </a:pPr>
            <a:r>
              <a:rPr lang="ro-RO" cap="none" dirty="0" smtClean="0">
                <a:latin typeface="Arial" panose="020B0604020202020204" pitchFamily="34" charset="0"/>
                <a:cs typeface="Arial" panose="020B0604020202020204" pitchFamily="34" charset="0"/>
              </a:rPr>
              <a:t>18 la sută sub o oră pe zi</a:t>
            </a:r>
          </a:p>
          <a:p>
            <a:pPr lvl="5">
              <a:buFont typeface="Wingdings" panose="05000000000000000000" pitchFamily="2" charset="2"/>
              <a:buChar char="v"/>
            </a:pPr>
            <a:r>
              <a:rPr lang="ro-RO" cap="none" dirty="0" smtClean="0">
                <a:latin typeface="Arial" panose="020B0604020202020204" pitchFamily="34" charset="0"/>
                <a:cs typeface="Arial" panose="020B0604020202020204" pitchFamily="34" charset="0"/>
              </a:rPr>
              <a:t>15 la sută între una și două ore</a:t>
            </a:r>
          </a:p>
          <a:p>
            <a:pPr lvl="5">
              <a:buFont typeface="Wingdings" panose="05000000000000000000" pitchFamily="2" charset="2"/>
              <a:buChar char="v"/>
            </a:pPr>
            <a:r>
              <a:rPr lang="ro-RO" cap="none" dirty="0" smtClean="0">
                <a:latin typeface="Arial" panose="020B0604020202020204" pitchFamily="34" charset="0"/>
                <a:cs typeface="Arial" panose="020B0604020202020204" pitchFamily="34" charset="0"/>
              </a:rPr>
              <a:t>15 la sută peste două ore</a:t>
            </a:r>
          </a:p>
          <a:p>
            <a:pPr lvl="5">
              <a:buFont typeface="Wingdings" panose="05000000000000000000" pitchFamily="2" charset="2"/>
              <a:buChar char="v"/>
            </a:pPr>
            <a:r>
              <a:rPr lang="ro-RO" cap="none" dirty="0" smtClean="0">
                <a:latin typeface="Arial" panose="020B0604020202020204" pitchFamily="34" charset="0"/>
                <a:cs typeface="Arial" panose="020B0604020202020204" pitchFamily="34" charset="0"/>
              </a:rPr>
              <a:t>13 la sută peste trei ore</a:t>
            </a:r>
          </a:p>
          <a:p>
            <a:pPr>
              <a:buFont typeface="Wingdings" panose="05000000000000000000" pitchFamily="2" charset="2"/>
              <a:buChar char="v"/>
            </a:pPr>
            <a:r>
              <a:rPr lang="ro-RO" cap="none" dirty="0" smtClean="0">
                <a:latin typeface="Arial" panose="020B0604020202020204" pitchFamily="34" charset="0"/>
                <a:cs typeface="Arial" panose="020B0604020202020204" pitchFamily="34" charset="0"/>
              </a:rPr>
              <a:t>30 la sută nu au Internet, și 44 la sută nu citesc deloc ziare </a:t>
            </a:r>
          </a:p>
          <a:p>
            <a:pPr>
              <a:buFont typeface="Wingdings" panose="05000000000000000000" pitchFamily="2" charset="2"/>
              <a:buChar char="v"/>
            </a:pPr>
            <a:r>
              <a:rPr lang="ro-RO" cap="none" dirty="0" smtClean="0">
                <a:latin typeface="Arial" panose="020B0604020202020204" pitchFamily="34" charset="0"/>
                <a:cs typeface="Arial" panose="020B0604020202020204" pitchFamily="34" charset="0"/>
              </a:rPr>
              <a:t>cu doar 5 la sută care nu se uită deloc la TV</a:t>
            </a:r>
          </a:p>
          <a:p>
            <a:pPr marL="0" indent="0">
              <a:buNone/>
            </a:pPr>
            <a:endParaRPr lang="de-DE" cap="none" dirty="0">
              <a:latin typeface="Arial" panose="020B0604020202020204" pitchFamily="34" charset="0"/>
              <a:cs typeface="Arial" panose="020B0604020202020204" pitchFamily="34" charset="0"/>
            </a:endParaRPr>
          </a:p>
        </p:txBody>
      </p:sp>
      <p:sp>
        <p:nvSpPr>
          <p:cNvPr id="5" name="TextBox 4"/>
          <p:cNvSpPr txBox="1"/>
          <p:nvPr/>
        </p:nvSpPr>
        <p:spPr>
          <a:xfrm>
            <a:off x="9259911" y="5666704"/>
            <a:ext cx="2240924" cy="646331"/>
          </a:xfrm>
          <a:prstGeom prst="rect">
            <a:avLst/>
          </a:prstGeom>
          <a:noFill/>
        </p:spPr>
        <p:txBody>
          <a:bodyPr wrap="square" rtlCol="0">
            <a:spAutoFit/>
          </a:bodyPr>
          <a:lstStyle/>
          <a:p>
            <a:r>
              <a:rPr lang="ro-RO" dirty="0" smtClean="0">
                <a:solidFill>
                  <a:schemeClr val="bg1"/>
                </a:solidFill>
                <a:latin typeface="Arial Narrow" panose="020B0606020202030204" pitchFamily="34" charset="0"/>
                <a:cs typeface="Arial" panose="020B0604020202020204" pitchFamily="34" charset="0"/>
              </a:rPr>
              <a:t>SURSA: Sondaj SAR-CURS, martie 2016</a:t>
            </a:r>
            <a:endParaRPr lang="de-DE" dirty="0">
              <a:solidFill>
                <a:schemeClr val="bg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076631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ROMÂNIA NEREPREZENTATĂ</a:t>
            </a:r>
            <a:endParaRPr lang="de-DE"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095320219"/>
              </p:ext>
            </p:extLst>
          </p:nvPr>
        </p:nvGraphicFramePr>
        <p:xfrm>
          <a:off x="685800" y="2022127"/>
          <a:ext cx="10394948" cy="1107440"/>
        </p:xfrm>
        <a:graphic>
          <a:graphicData uri="http://schemas.openxmlformats.org/drawingml/2006/table">
            <a:tbl>
              <a:tblPr firstRow="1" bandRow="1">
                <a:tableStyleId>{5C22544A-7EE6-4342-B048-85BDC9FD1C3A}</a:tableStyleId>
              </a:tblPr>
              <a:tblGrid>
                <a:gridCol w="3770290"/>
                <a:gridCol w="3309871"/>
                <a:gridCol w="3152227"/>
                <a:gridCol w="162560"/>
              </a:tblGrid>
              <a:tr h="370840">
                <a:tc>
                  <a:txBody>
                    <a:bodyPr/>
                    <a:lstStyle/>
                    <a:p>
                      <a:pPr marL="0" marR="0">
                        <a:spcBef>
                          <a:spcPts val="0"/>
                        </a:spcBef>
                        <a:spcAft>
                          <a:spcPts val="0"/>
                        </a:spcAft>
                      </a:pPr>
                      <a:endParaRPr lang="de-D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ro-RO" sz="2400" b="0" dirty="0" smtClean="0">
                          <a:solidFill>
                            <a:schemeClr val="bg1"/>
                          </a:solidFill>
                          <a:effectLst/>
                          <a:latin typeface="+mj-lt"/>
                          <a:ea typeface="Times New Roman" panose="02020603050405020304" pitchFamily="18" charset="0"/>
                        </a:rPr>
                        <a:t>DA</a:t>
                      </a:r>
                      <a:endParaRPr lang="de-DE" sz="2400" b="0" dirty="0">
                        <a:solidFill>
                          <a:schemeClr val="bg1"/>
                        </a:solidFill>
                        <a:effectLst/>
                        <a:latin typeface="+mj-lt"/>
                        <a:ea typeface="Times New Roman" panose="02020603050405020304" pitchFamily="18" charset="0"/>
                      </a:endParaRPr>
                    </a:p>
                  </a:txBody>
                  <a:tcPr marL="68580" marR="68580" marT="0" marB="0"/>
                </a:tc>
                <a:tc>
                  <a:txBody>
                    <a:bodyPr/>
                    <a:lstStyle/>
                    <a:p>
                      <a:pPr marL="0" marR="0" algn="ctr">
                        <a:spcBef>
                          <a:spcPts val="0"/>
                        </a:spcBef>
                        <a:spcAft>
                          <a:spcPts val="0"/>
                        </a:spcAft>
                      </a:pPr>
                      <a:r>
                        <a:rPr lang="ro-RO" sz="2400" b="0" dirty="0" smtClean="0">
                          <a:solidFill>
                            <a:schemeClr val="bg1"/>
                          </a:solidFill>
                          <a:effectLst/>
                          <a:latin typeface="+mj-lt"/>
                          <a:ea typeface="Times New Roman" panose="02020603050405020304" pitchFamily="18" charset="0"/>
                        </a:rPr>
                        <a:t>NU</a:t>
                      </a:r>
                      <a:endParaRPr lang="de-DE" sz="2400" b="0" dirty="0">
                        <a:solidFill>
                          <a:schemeClr val="bg1"/>
                        </a:solidFill>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endParaRPr lang="de-DE" sz="1200" dirty="0">
                        <a:effectLst/>
                        <a:latin typeface="Times New Roman" panose="02020603050405020304" pitchFamily="18" charset="0"/>
                        <a:ea typeface="Times New Roman" panose="02020603050405020304" pitchFamily="18" charset="0"/>
                      </a:endParaRPr>
                    </a:p>
                  </a:txBody>
                  <a:tcPr marL="68580" marR="68580" marT="0" marB="0"/>
                </a:tc>
              </a:tr>
              <a:tr h="370840">
                <a:tc>
                  <a:txBody>
                    <a:bodyPr/>
                    <a:lstStyle/>
                    <a:p>
                      <a:pPr marL="0" marR="0">
                        <a:spcBef>
                          <a:spcPts val="0"/>
                        </a:spcBef>
                        <a:spcAft>
                          <a:spcPts val="0"/>
                        </a:spcAft>
                      </a:pPr>
                      <a:r>
                        <a:rPr lang="en-US" sz="2400">
                          <a:solidFill>
                            <a:srgbClr val="000000"/>
                          </a:solidFill>
                          <a:effectLst/>
                          <a:latin typeface="Arial" panose="020B0604020202020204" pitchFamily="34" charset="0"/>
                          <a:ea typeface="Times New Roman" panose="02020603050405020304" pitchFamily="18" charset="0"/>
                        </a:rPr>
                        <a:t>Simpatizanți partid</a:t>
                      </a:r>
                      <a:endParaRPr lang="de-DE"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solidFill>
                            <a:srgbClr val="000000"/>
                          </a:solidFill>
                          <a:effectLst/>
                          <a:latin typeface="Arial" panose="020B0604020202020204" pitchFamily="34" charset="0"/>
                          <a:ea typeface="Times New Roman" panose="02020603050405020304" pitchFamily="18" charset="0"/>
                        </a:rPr>
                        <a:t>18</a:t>
                      </a:r>
                      <a:endParaRPr lang="de-DE"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solidFill>
                            <a:srgbClr val="000000"/>
                          </a:solidFill>
                          <a:effectLst/>
                          <a:latin typeface="Arial" panose="020B0604020202020204" pitchFamily="34" charset="0"/>
                          <a:ea typeface="Times New Roman" panose="02020603050405020304" pitchFamily="18" charset="0"/>
                        </a:rPr>
                        <a:t>81</a:t>
                      </a:r>
                      <a:endParaRPr lang="de-DE"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de-DE" sz="1200" dirty="0">
                        <a:effectLst/>
                        <a:latin typeface="Times New Roman" panose="02020603050405020304" pitchFamily="18" charset="0"/>
                        <a:ea typeface="Times New Roman" panose="02020603050405020304" pitchFamily="18" charset="0"/>
                      </a:endParaRPr>
                    </a:p>
                  </a:txBody>
                  <a:tcPr marL="68580" marR="68580" marT="0" marB="0"/>
                </a:tc>
              </a:tr>
              <a:tr h="324136">
                <a:tc>
                  <a:txBody>
                    <a:bodyPr/>
                    <a:lstStyle/>
                    <a:p>
                      <a:pPr marL="0" marR="0">
                        <a:spcBef>
                          <a:spcPts val="0"/>
                        </a:spcBef>
                        <a:spcAft>
                          <a:spcPts val="0"/>
                        </a:spcAft>
                      </a:pPr>
                      <a:r>
                        <a:rPr lang="en-US" sz="2400">
                          <a:solidFill>
                            <a:srgbClr val="000000"/>
                          </a:solidFill>
                          <a:effectLst/>
                          <a:latin typeface="Arial" panose="020B0604020202020204" pitchFamily="34" charset="0"/>
                          <a:ea typeface="Times New Roman" panose="02020603050405020304" pitchFamily="18" charset="0"/>
                        </a:rPr>
                        <a:t>Membri partid</a:t>
                      </a:r>
                      <a:endParaRPr lang="de-DE"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rPr>
                        <a:t>2</a:t>
                      </a:r>
                      <a:endParaRPr lang="de-DE"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rPr>
                        <a:t>97</a:t>
                      </a:r>
                      <a:endParaRPr lang="de-DE"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de-DE"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5" name="TextBox 4"/>
          <p:cNvSpPr txBox="1"/>
          <p:nvPr/>
        </p:nvSpPr>
        <p:spPr>
          <a:xfrm>
            <a:off x="9427337" y="5666704"/>
            <a:ext cx="2240924" cy="646331"/>
          </a:xfrm>
          <a:prstGeom prst="rect">
            <a:avLst/>
          </a:prstGeom>
          <a:noFill/>
        </p:spPr>
        <p:txBody>
          <a:bodyPr wrap="square" rtlCol="0">
            <a:spAutoFit/>
          </a:bodyPr>
          <a:lstStyle/>
          <a:p>
            <a:r>
              <a:rPr lang="ro-RO" dirty="0" smtClean="0">
                <a:solidFill>
                  <a:schemeClr val="bg1"/>
                </a:solidFill>
                <a:latin typeface="Arial Narrow" panose="020B0606020202030204" pitchFamily="34" charset="0"/>
                <a:cs typeface="Arial" panose="020B0604020202020204" pitchFamily="34" charset="0"/>
              </a:rPr>
              <a:t>SURSA: Sondaj SAR-CURS, martie 2016</a:t>
            </a:r>
            <a:endParaRPr lang="de-DE" dirty="0">
              <a:solidFill>
                <a:schemeClr val="bg1"/>
              </a:solidFill>
              <a:latin typeface="Arial Narrow" panose="020B0606020202030204" pitchFamily="34" charset="0"/>
              <a:cs typeface="Arial" panose="020B0604020202020204" pitchFamily="34" charset="0"/>
            </a:endParaRPr>
          </a:p>
        </p:txBody>
      </p:sp>
      <p:sp>
        <p:nvSpPr>
          <p:cNvPr id="7" name="Oval 6"/>
          <p:cNvSpPr/>
          <p:nvPr/>
        </p:nvSpPr>
        <p:spPr>
          <a:xfrm>
            <a:off x="5691059" y="2378678"/>
            <a:ext cx="851409" cy="9530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4129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România sceptică</a:t>
            </a:r>
            <a:endParaRPr lang="de-DE"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227734554"/>
              </p:ext>
            </p:extLst>
          </p:nvPr>
        </p:nvGraphicFramePr>
        <p:xfrm>
          <a:off x="687733" y="2246630"/>
          <a:ext cx="10394950" cy="1854200"/>
        </p:xfrm>
        <a:graphic>
          <a:graphicData uri="http://schemas.openxmlformats.org/drawingml/2006/table">
            <a:tbl>
              <a:tblPr firstRow="1" bandRow="1">
                <a:tableStyleId>{5C22544A-7EE6-4342-B048-85BDC9FD1C3A}</a:tableStyleId>
              </a:tblPr>
              <a:tblGrid>
                <a:gridCol w="7445326"/>
                <a:gridCol w="2949624"/>
              </a:tblGrid>
              <a:tr h="370840">
                <a:tc>
                  <a:txBody>
                    <a:bodyPr/>
                    <a:lstStyle/>
                    <a:p>
                      <a:endParaRPr lang="de-DE" dirty="0"/>
                    </a:p>
                  </a:txBody>
                  <a:tcPr/>
                </a:tc>
                <a:tc>
                  <a:txBody>
                    <a:bodyPr/>
                    <a:lstStyle/>
                    <a:p>
                      <a:pPr algn="ctr"/>
                      <a:r>
                        <a:rPr lang="ro-RO" dirty="0" smtClean="0"/>
                        <a:t>%</a:t>
                      </a:r>
                      <a:endParaRPr lang="de-DE" dirty="0"/>
                    </a:p>
                  </a:txBody>
                  <a:tcPr/>
                </a:tc>
              </a:tr>
              <a:tr h="370840">
                <a:tc>
                  <a:txBody>
                    <a:bodyPr/>
                    <a:lstStyle/>
                    <a:p>
                      <a:r>
                        <a:rPr lang="ro-RO" b="1" dirty="0" smtClean="0">
                          <a:latin typeface="Arial" panose="020B0604020202020204" pitchFamily="34" charset="0"/>
                          <a:cs typeface="Arial" panose="020B0604020202020204" pitchFamily="34" charset="0"/>
                        </a:rPr>
                        <a:t>Corupția</a:t>
                      </a:r>
                      <a:r>
                        <a:rPr lang="ro-RO" b="1" baseline="0" dirty="0" smtClean="0">
                          <a:latin typeface="Arial" panose="020B0604020202020204" pitchFamily="34" charset="0"/>
                          <a:cs typeface="Arial" panose="020B0604020202020204" pitchFamily="34" charset="0"/>
                        </a:rPr>
                        <a:t> a crescut sau a stagnat după ultimele alegeri</a:t>
                      </a:r>
                      <a:endParaRPr lang="de-DE" b="1" dirty="0">
                        <a:latin typeface="Arial" panose="020B0604020202020204" pitchFamily="34" charset="0"/>
                        <a:cs typeface="Arial" panose="020B0604020202020204" pitchFamily="34" charset="0"/>
                      </a:endParaRPr>
                    </a:p>
                  </a:txBody>
                  <a:tcPr/>
                </a:tc>
                <a:tc>
                  <a:txBody>
                    <a:bodyPr/>
                    <a:lstStyle/>
                    <a:p>
                      <a:pPr algn="ctr"/>
                      <a:r>
                        <a:rPr lang="ro-RO" b="0" dirty="0" smtClean="0"/>
                        <a:t>84</a:t>
                      </a:r>
                      <a:endParaRPr lang="de-DE" b="0" dirty="0"/>
                    </a:p>
                  </a:txBody>
                  <a:tcPr/>
                </a:tc>
              </a:tr>
              <a:tr h="370840">
                <a:tc>
                  <a:txBody>
                    <a:bodyPr/>
                    <a:lstStyle/>
                    <a:p>
                      <a:r>
                        <a:rPr lang="ro-RO" b="1" dirty="0" smtClean="0">
                          <a:latin typeface="Arial" panose="020B0604020202020204" pitchFamily="34" charset="0"/>
                          <a:cs typeface="Arial" panose="020B0604020202020204" pitchFamily="34" charset="0"/>
                        </a:rPr>
                        <a:t>Au dat mită la</a:t>
                      </a:r>
                      <a:r>
                        <a:rPr lang="ro-RO" b="1" baseline="0" dirty="0" smtClean="0">
                          <a:latin typeface="Arial" panose="020B0604020202020204" pitchFamily="34" charset="0"/>
                          <a:cs typeface="Arial" panose="020B0604020202020204" pitchFamily="34" charset="0"/>
                        </a:rPr>
                        <a:t> vreo primărie în București în ultimul an</a:t>
                      </a:r>
                      <a:endParaRPr lang="de-DE" b="1" dirty="0">
                        <a:latin typeface="Arial" panose="020B0604020202020204" pitchFamily="34" charset="0"/>
                        <a:cs typeface="Arial" panose="020B0604020202020204" pitchFamily="34" charset="0"/>
                      </a:endParaRPr>
                    </a:p>
                  </a:txBody>
                  <a:tcPr/>
                </a:tc>
                <a:tc>
                  <a:txBody>
                    <a:bodyPr/>
                    <a:lstStyle/>
                    <a:p>
                      <a:pPr algn="ctr"/>
                      <a:r>
                        <a:rPr lang="ro-RO" b="0" dirty="0" smtClean="0"/>
                        <a:t>22</a:t>
                      </a:r>
                      <a:endParaRPr lang="de-DE" b="0" dirty="0"/>
                    </a:p>
                  </a:txBody>
                  <a:tcPr/>
                </a:tc>
              </a:tr>
              <a:tr h="370840">
                <a:tc>
                  <a:txBody>
                    <a:bodyPr/>
                    <a:lstStyle/>
                    <a:p>
                      <a:r>
                        <a:rPr lang="ro-RO" b="1" dirty="0" smtClean="0">
                          <a:latin typeface="Arial" panose="020B0604020202020204" pitchFamily="34" charset="0"/>
                          <a:cs typeface="Arial" panose="020B0604020202020204" pitchFamily="34" charset="0"/>
                        </a:rPr>
                        <a:t>Stânga sau dreapta nu au importanță </a:t>
                      </a:r>
                      <a:endParaRPr lang="de-DE" b="1" dirty="0">
                        <a:latin typeface="Arial" panose="020B0604020202020204" pitchFamily="34" charset="0"/>
                        <a:cs typeface="Arial" panose="020B0604020202020204" pitchFamily="34" charset="0"/>
                      </a:endParaRPr>
                    </a:p>
                  </a:txBody>
                  <a:tcPr/>
                </a:tc>
                <a:tc>
                  <a:txBody>
                    <a:bodyPr/>
                    <a:lstStyle/>
                    <a:p>
                      <a:pPr algn="ctr"/>
                      <a:r>
                        <a:rPr lang="ro-RO" b="0" dirty="0" smtClean="0"/>
                        <a:t>57</a:t>
                      </a:r>
                      <a:endParaRPr lang="de-DE" b="0" dirty="0"/>
                    </a:p>
                  </a:txBody>
                  <a:tcPr/>
                </a:tc>
              </a:tr>
              <a:tr h="370840">
                <a:tc>
                  <a:txBody>
                    <a:bodyPr/>
                    <a:lstStyle/>
                    <a:p>
                      <a:r>
                        <a:rPr lang="ro-RO" b="1" dirty="0" smtClean="0">
                          <a:latin typeface="Arial" panose="020B0604020202020204" pitchFamily="34" charset="0"/>
                          <a:cs typeface="Arial" panose="020B0604020202020204" pitchFamily="34" charset="0"/>
                        </a:rPr>
                        <a:t>Mai degrabă</a:t>
                      </a:r>
                      <a:r>
                        <a:rPr lang="ro-RO" b="1" baseline="0" dirty="0" smtClean="0">
                          <a:latin typeface="Arial" panose="020B0604020202020204" pitchFamily="34" charset="0"/>
                          <a:cs typeface="Arial" panose="020B0604020202020204" pitchFamily="34" charset="0"/>
                        </a:rPr>
                        <a:t> nu vor vota la locale</a:t>
                      </a:r>
                      <a:endParaRPr lang="de-DE" b="1" dirty="0">
                        <a:latin typeface="Arial" panose="020B0604020202020204" pitchFamily="34" charset="0"/>
                        <a:cs typeface="Arial" panose="020B0604020202020204" pitchFamily="34" charset="0"/>
                      </a:endParaRPr>
                    </a:p>
                  </a:txBody>
                  <a:tcPr/>
                </a:tc>
                <a:tc>
                  <a:txBody>
                    <a:bodyPr/>
                    <a:lstStyle/>
                    <a:p>
                      <a:pPr algn="ctr"/>
                      <a:r>
                        <a:rPr lang="ro-RO" b="0" dirty="0" smtClean="0"/>
                        <a:t>46</a:t>
                      </a:r>
                      <a:endParaRPr lang="de-DE" b="0" dirty="0"/>
                    </a:p>
                  </a:txBody>
                  <a:tcPr/>
                </a:tc>
              </a:tr>
            </a:tbl>
          </a:graphicData>
        </a:graphic>
      </p:graphicFrame>
      <p:sp>
        <p:nvSpPr>
          <p:cNvPr id="5" name="TextBox 4"/>
          <p:cNvSpPr txBox="1"/>
          <p:nvPr/>
        </p:nvSpPr>
        <p:spPr>
          <a:xfrm>
            <a:off x="9259911" y="5666704"/>
            <a:ext cx="2240924" cy="646331"/>
          </a:xfrm>
          <a:prstGeom prst="rect">
            <a:avLst/>
          </a:prstGeom>
          <a:noFill/>
        </p:spPr>
        <p:txBody>
          <a:bodyPr wrap="square" rtlCol="0">
            <a:spAutoFit/>
          </a:bodyPr>
          <a:lstStyle/>
          <a:p>
            <a:r>
              <a:rPr lang="ro-RO" dirty="0" smtClean="0">
                <a:solidFill>
                  <a:schemeClr val="bg1"/>
                </a:solidFill>
                <a:latin typeface="Arial Narrow" panose="020B0606020202030204" pitchFamily="34" charset="0"/>
                <a:cs typeface="Arial" panose="020B0604020202020204" pitchFamily="34" charset="0"/>
              </a:rPr>
              <a:t>SURSA: Sondaj SAR-CURS, martie 2016</a:t>
            </a:r>
            <a:endParaRPr lang="de-DE" dirty="0">
              <a:solidFill>
                <a:schemeClr val="bg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976795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Spre deosebire de ei, noi știm că...</a:t>
            </a:r>
            <a:endParaRPr lang="de-DE" dirty="0"/>
          </a:p>
        </p:txBody>
      </p:sp>
      <p:sp>
        <p:nvSpPr>
          <p:cNvPr id="3" name="Content Placeholder 2"/>
          <p:cNvSpPr>
            <a:spLocks noGrp="1"/>
          </p:cNvSpPr>
          <p:nvPr>
            <p:ph sz="quarter" idx="13"/>
          </p:nvPr>
        </p:nvSpPr>
        <p:spPr/>
        <p:txBody>
          <a:bodyPr/>
          <a:lstStyle/>
          <a:p>
            <a:r>
              <a:rPr lang="ro-RO" dirty="0" smtClean="0"/>
              <a:t>În sfîrșit, corupția scade!</a:t>
            </a:r>
          </a:p>
          <a:p>
            <a:r>
              <a:rPr lang="ro-RO" dirty="0" smtClean="0"/>
              <a:t>Dar cum scade de la sută la sută, mai e ceva până o aducem în minoritate...</a:t>
            </a:r>
            <a:endParaRPr lang="de-DE" dirty="0"/>
          </a:p>
        </p:txBody>
      </p:sp>
    </p:spTree>
    <p:extLst>
      <p:ext uri="{BB962C8B-B14F-4D97-AF65-F5344CB8AC3E}">
        <p14:creationId xmlns:p14="http://schemas.microsoft.com/office/powerpoint/2010/main" val="1240582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931" y="213786"/>
            <a:ext cx="11096305" cy="1126982"/>
          </a:xfrm>
        </p:spPr>
        <p:txBody>
          <a:bodyPr>
            <a:normAutofit fontScale="90000"/>
          </a:bodyPr>
          <a:lstStyle/>
          <a:p>
            <a:pPr eaLnBrk="1" hangingPunct="1">
              <a:defRPr/>
            </a:pPr>
            <a:r>
              <a:rPr lang="de-DE" dirty="0" smtClean="0"/>
              <a:t>... </a:t>
            </a:r>
            <a:r>
              <a:rPr lang="ro-RO" dirty="0" smtClean="0"/>
              <a:t>Controlul corupției e un echilibru între ocazii și constrângeri, ori, în RO...</a:t>
            </a:r>
            <a:endParaRPr lang="de-DE" dirty="0"/>
          </a:p>
        </p:txBody>
      </p:sp>
      <p:sp>
        <p:nvSpPr>
          <p:cNvPr id="4" name="TextBox 3"/>
          <p:cNvSpPr txBox="1"/>
          <p:nvPr/>
        </p:nvSpPr>
        <p:spPr>
          <a:xfrm>
            <a:off x="382931" y="1287244"/>
            <a:ext cx="10969697" cy="5570756"/>
          </a:xfrm>
          <a:prstGeom prst="rect">
            <a:avLst/>
          </a:prstGeom>
          <a:noFill/>
        </p:spPr>
        <p:txBody>
          <a:bodyPr wrap="square">
            <a:spAutoFit/>
          </a:bodyPr>
          <a:lstStyle/>
          <a:p>
            <a:pPr eaLnBrk="1" hangingPunct="1">
              <a:defRPr/>
            </a:pPr>
            <a:endParaRPr lang="de-DE" sz="2800" dirty="0">
              <a:latin typeface="Calibri" panose="020F0502020204030204" pitchFamily="34" charset="0"/>
            </a:endParaRPr>
          </a:p>
          <a:p>
            <a:pPr marL="342900" indent="-342900">
              <a:buFont typeface="Wingdings" panose="05000000000000000000" pitchFamily="2" charset="2"/>
              <a:buChar char="Ø"/>
              <a:defRPr/>
            </a:pPr>
            <a:r>
              <a:rPr lang="ro-RO" sz="2800" dirty="0">
                <a:latin typeface="Calibri" panose="020F0502020204030204" pitchFamily="34" charset="0"/>
              </a:rPr>
              <a:t>Legile cre</a:t>
            </a:r>
            <a:r>
              <a:rPr lang="en-US" sz="2800" dirty="0">
                <a:latin typeface="Calibri" panose="020F0502020204030204" pitchFamily="34" charset="0"/>
              </a:rPr>
              <a:t>e</a:t>
            </a:r>
            <a:r>
              <a:rPr lang="ro-RO" sz="2800" dirty="0">
                <a:latin typeface="Calibri" panose="020F0502020204030204" pitchFamily="34" charset="0"/>
              </a:rPr>
              <a:t>ază stimulente corupte</a:t>
            </a:r>
            <a:endParaRPr lang="de-DE" sz="2800" dirty="0">
              <a:latin typeface="Calibri" panose="020F0502020204030204" pitchFamily="34" charset="0"/>
            </a:endParaRPr>
          </a:p>
          <a:p>
            <a:pPr marL="342900" indent="-342900">
              <a:buFont typeface="Wingdings" panose="05000000000000000000" pitchFamily="2" charset="2"/>
              <a:buChar char="Ø"/>
              <a:defRPr/>
            </a:pPr>
            <a:r>
              <a:rPr lang="ro-RO" sz="2800" dirty="0">
                <a:latin typeface="Calibri" panose="020F0502020204030204" pitchFamily="34" charset="0"/>
              </a:rPr>
              <a:t>Implementarea e arbitrară sau deloc, făcând actul administrat</a:t>
            </a:r>
            <a:r>
              <a:rPr lang="en-US" sz="2800" dirty="0" err="1">
                <a:latin typeface="Calibri" panose="020F0502020204030204" pitchFamily="34" charset="0"/>
              </a:rPr>
              <a:t>i</a:t>
            </a:r>
            <a:r>
              <a:rPr lang="ro-RO" sz="2800" dirty="0">
                <a:latin typeface="Calibri" panose="020F0502020204030204" pitchFamily="34" charset="0"/>
              </a:rPr>
              <a:t>v adesea discreționar</a:t>
            </a:r>
          </a:p>
          <a:p>
            <a:pPr marL="342900" indent="-342900">
              <a:buFont typeface="Wingdings" panose="05000000000000000000" pitchFamily="2" charset="2"/>
              <a:buChar char="Ø"/>
              <a:defRPr/>
            </a:pPr>
            <a:r>
              <a:rPr lang="ro-RO" sz="2800" dirty="0">
                <a:latin typeface="Calibri" panose="020F0502020204030204" pitchFamily="34" charset="0"/>
              </a:rPr>
              <a:t>Mijloacele anticorupție sunt concepute separat, nu împreună</a:t>
            </a:r>
            <a:r>
              <a:rPr lang="en-US" sz="2800" dirty="0">
                <a:latin typeface="Calibri" panose="020F0502020204030204" pitchFamily="34" charset="0"/>
              </a:rPr>
              <a:t> </a:t>
            </a:r>
            <a:r>
              <a:rPr lang="ro-RO" sz="2800" dirty="0">
                <a:latin typeface="Calibri" panose="020F0502020204030204" pitchFamily="34" charset="0"/>
              </a:rPr>
              <a:t>- nu există cooperare reală</a:t>
            </a:r>
          </a:p>
          <a:p>
            <a:pPr marL="342900" indent="-342900">
              <a:buFont typeface="Wingdings" panose="05000000000000000000" pitchFamily="2" charset="2"/>
              <a:buChar char="Ø"/>
              <a:defRPr/>
            </a:pPr>
            <a:r>
              <a:rPr lang="ro-RO" sz="2800" dirty="0">
                <a:latin typeface="Calibri" panose="020F0502020204030204" pitchFamily="34" charset="0"/>
              </a:rPr>
              <a:t>Instrumentele de supraveghere (presa, justiția) au ele însele probleme mari de </a:t>
            </a:r>
            <a:r>
              <a:rPr lang="ro-RO" sz="2800" dirty="0" smtClean="0">
                <a:latin typeface="Calibri" panose="020F0502020204030204" pitchFamily="34" charset="0"/>
              </a:rPr>
              <a:t>corupție</a:t>
            </a:r>
          </a:p>
          <a:p>
            <a:pPr marL="342900" indent="-342900">
              <a:buFont typeface="Wingdings" panose="05000000000000000000" pitchFamily="2" charset="2"/>
              <a:buChar char="Ø"/>
              <a:defRPr/>
            </a:pPr>
            <a:r>
              <a:rPr lang="ro-RO" sz="2800" dirty="0" smtClean="0">
                <a:latin typeface="Calibri" panose="020F0502020204030204" pitchFamily="34" charset="0"/>
              </a:rPr>
              <a:t>DNA nu poate răzbi singur, chiar dacă e cea mai activă agenție din Europa</a:t>
            </a:r>
            <a:endParaRPr lang="ro-RO" sz="2800" dirty="0">
              <a:latin typeface="Calibri" panose="020F0502020204030204" pitchFamily="34" charset="0"/>
            </a:endParaRPr>
          </a:p>
          <a:p>
            <a:pPr>
              <a:defRPr/>
            </a:pPr>
            <a:endParaRPr lang="ro-RO" sz="2800" dirty="0">
              <a:latin typeface="Calibri" panose="020F0502020204030204" pitchFamily="34" charset="0"/>
            </a:endParaRPr>
          </a:p>
          <a:p>
            <a:pPr>
              <a:defRPr/>
            </a:pPr>
            <a:endParaRPr lang="ro-RO" sz="1200" dirty="0" smtClean="0">
              <a:solidFill>
                <a:schemeClr val="bg1"/>
              </a:solidFill>
              <a:latin typeface="Arial" panose="020B0604020202020204" pitchFamily="34" charset="0"/>
              <a:cs typeface="Arial" panose="020B0604020202020204" pitchFamily="34" charset="0"/>
            </a:endParaRPr>
          </a:p>
          <a:p>
            <a:pPr>
              <a:defRPr/>
            </a:pPr>
            <a:endParaRPr lang="ro-RO" sz="1200" dirty="0">
              <a:solidFill>
                <a:schemeClr val="bg1"/>
              </a:solidFill>
              <a:latin typeface="Arial" panose="020B0604020202020204" pitchFamily="34" charset="0"/>
              <a:cs typeface="Arial" panose="020B0604020202020204" pitchFamily="34" charset="0"/>
            </a:endParaRPr>
          </a:p>
          <a:p>
            <a:pPr>
              <a:defRPr/>
            </a:pPr>
            <a:endParaRPr lang="ro-RO" sz="1200" dirty="0" smtClean="0">
              <a:solidFill>
                <a:schemeClr val="bg1"/>
              </a:solidFill>
              <a:latin typeface="Arial" panose="020B0604020202020204" pitchFamily="34" charset="0"/>
              <a:cs typeface="Arial" panose="020B0604020202020204" pitchFamily="34" charset="0"/>
            </a:endParaRPr>
          </a:p>
          <a:p>
            <a:pPr>
              <a:defRPr/>
            </a:pPr>
            <a:r>
              <a:rPr lang="ro-RO" sz="1200" dirty="0" smtClean="0">
                <a:solidFill>
                  <a:schemeClr val="bg1"/>
                </a:solidFill>
                <a:latin typeface="Arial" panose="020B0604020202020204" pitchFamily="34" charset="0"/>
                <a:cs typeface="Arial" panose="020B0604020202020204" pitchFamily="34" charset="0"/>
              </a:rPr>
              <a:t>SURSA</a:t>
            </a:r>
            <a:r>
              <a:rPr lang="ro-RO" sz="1200" dirty="0">
                <a:solidFill>
                  <a:schemeClr val="bg1"/>
                </a:solidFill>
                <a:latin typeface="Arial" panose="020B0604020202020204" pitchFamily="34" charset="0"/>
                <a:cs typeface="Arial" panose="020B0604020202020204" pitchFamily="34" charset="0"/>
              </a:rPr>
              <a:t>. RAPORT PREȘEDINȚIA EUROPEANĂ A OLANDEI, MUNGIU-PIPPIDI AND ALL, 2016</a:t>
            </a:r>
            <a:endParaRPr lang="de-DE"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71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495" y="0"/>
            <a:ext cx="10396882" cy="1158140"/>
          </a:xfrm>
        </p:spPr>
        <p:txBody>
          <a:bodyPr>
            <a:normAutofit/>
          </a:bodyPr>
          <a:lstStyle/>
          <a:p>
            <a:r>
              <a:rPr lang="ro-RO" dirty="0" smtClean="0"/>
              <a:t>Scoruri integritate publică 2015</a:t>
            </a:r>
            <a:endParaRPr lang="de-DE" dirty="0"/>
          </a:p>
        </p:txBody>
      </p:sp>
      <p:graphicFrame>
        <p:nvGraphicFramePr>
          <p:cNvPr id="5" name="Chart 4"/>
          <p:cNvGraphicFramePr/>
          <p:nvPr>
            <p:extLst>
              <p:ext uri="{D42A27DB-BD31-4B8C-83A1-F6EECF244321}">
                <p14:modId xmlns:p14="http://schemas.microsoft.com/office/powerpoint/2010/main" val="2264081744"/>
              </p:ext>
            </p:extLst>
          </p:nvPr>
        </p:nvGraphicFramePr>
        <p:xfrm>
          <a:off x="1997555" y="1022567"/>
          <a:ext cx="74676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1990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677" y="305789"/>
            <a:ext cx="10396882" cy="1151965"/>
          </a:xfrm>
        </p:spPr>
        <p:txBody>
          <a:bodyPr>
            <a:normAutofit/>
          </a:bodyPr>
          <a:lstStyle/>
          <a:p>
            <a:r>
              <a:rPr lang="ro-RO" sz="4800" dirty="0" smtClean="0"/>
              <a:t>EvoluŢi</a:t>
            </a:r>
            <a:r>
              <a:rPr lang="en-US" sz="4800" dirty="0" smtClean="0"/>
              <a:t>A</a:t>
            </a:r>
            <a:r>
              <a:rPr lang="ro-RO" sz="4800" dirty="0" smtClean="0"/>
              <a:t> scorului ipi între 2014 şi 2015</a:t>
            </a:r>
            <a:endParaRPr lang="de-DE" sz="48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017169114"/>
              </p:ext>
            </p:extLst>
          </p:nvPr>
        </p:nvGraphicFramePr>
        <p:xfrm>
          <a:off x="685800" y="1211284"/>
          <a:ext cx="10394950" cy="416399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70015" y="5664530"/>
            <a:ext cx="10462161" cy="738664"/>
          </a:xfrm>
          <a:prstGeom prst="rect">
            <a:avLst/>
          </a:prstGeom>
          <a:noFill/>
        </p:spPr>
        <p:txBody>
          <a:bodyPr wrap="square" rtlCol="0">
            <a:spAutoFit/>
          </a:bodyPr>
          <a:lstStyle/>
          <a:p>
            <a:r>
              <a:rPr lang="ro-RO" sz="1400" i="1" dirty="0">
                <a:solidFill>
                  <a:schemeClr val="bg1"/>
                </a:solidFill>
              </a:rPr>
              <a:t>Cei şase indicatori folosiţi la construcţia indicelui sunt: simplitate administrativă, deschidere spre comerţ, standarde de audit, independenţa justiţiei, servicii de e-guvernare şi utilizatori ai serviciilor de e-guvernare. Surse: Eurostat 2015, Banca Mondială, Doing Business Dataset 2015, ONU, E-Government Survey 2014 şi calcule </a:t>
            </a:r>
            <a:r>
              <a:rPr lang="ro-RO" sz="1400" i="1" dirty="0" smtClean="0">
                <a:solidFill>
                  <a:schemeClr val="bg1"/>
                </a:solidFill>
              </a:rPr>
              <a:t>proprii</a:t>
            </a:r>
            <a:endParaRPr lang="en-US" sz="1400" dirty="0">
              <a:solidFill>
                <a:schemeClr val="bg1"/>
              </a:solidFill>
            </a:endParaRPr>
          </a:p>
        </p:txBody>
      </p:sp>
    </p:spTree>
    <p:extLst>
      <p:ext uri="{BB962C8B-B14F-4D97-AF65-F5344CB8AC3E}">
        <p14:creationId xmlns:p14="http://schemas.microsoft.com/office/powerpoint/2010/main" val="32196573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196</TotalTime>
  <Words>1327</Words>
  <Application>Microsoft Office PowerPoint</Application>
  <PresentationFormat>Custom</PresentationFormat>
  <Paragraphs>254</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Main Event</vt:lpstr>
      <vt:lpstr>Dezvoltarea societății civile și corupția. </vt:lpstr>
      <vt:lpstr>ROMÂNIA NEASOCIATĂ</vt:lpstr>
      <vt:lpstr>DECÂT VIRTUAL....</vt:lpstr>
      <vt:lpstr>ROMÂNIA NEREPREZENTATĂ</vt:lpstr>
      <vt:lpstr>România sceptică</vt:lpstr>
      <vt:lpstr>Spre deosebire de ei, noi știm că...</vt:lpstr>
      <vt:lpstr>... Controlul corupției e un echilibru între ocazii și constrângeri, ori, în RO...</vt:lpstr>
      <vt:lpstr>Scoruri integritate publică 2015</vt:lpstr>
      <vt:lpstr>EvoluŢiA scorului ipi între 2014 şi 2015</vt:lpstr>
      <vt:lpstr>Indicatori ai particularismului în achiziţiile publice din domeniul construcţiilor în România</vt:lpstr>
      <vt:lpstr>Proiectul romania curata – anticorupție de jos în sus</vt:lpstr>
      <vt:lpstr>Transparența la zi</vt:lpstr>
      <vt:lpstr>Popularitate ong pe bucurești  arc, membri și prieteni</vt:lpstr>
      <vt:lpstr>Caracteristici sondaj</vt:lpstr>
      <vt:lpstr>Ii – premiile românia curată 2015</vt:lpstr>
      <vt:lpstr>Se decernează in absentia  Premiul „SUPRAVIEŢUITOR FRUNTAŞ“ </vt:lpstr>
      <vt:lpstr>Se decernează, in absentia Premiul  „CURAJ ÎN EXERCITAREA JUSTIŢIEI“ </vt:lpstr>
      <vt:lpstr>Premiul  „CURAJ ÎN EXERCITAREA JUSTIŢIEI“</vt:lpstr>
      <vt:lpstr>  Premiul   „Cea mai activă instituție în favoarea bunei guvernări” </vt:lpstr>
      <vt:lpstr>Premiul   „Cea mai activă instituție în favoarea bunei guvernări”  </vt:lpstr>
      <vt:lpstr> Premiul pentru  „IMPLICARE CIVICĂ” – 2015  </vt:lpstr>
      <vt:lpstr>Premiul pentru  „IMPLICARE CIVICĂ” – 2015</vt:lpstr>
      <vt:lpstr>Premiul pentru  „IMPLICARE CIVICĂ” – 2015</vt:lpstr>
      <vt:lpstr>IMPLICARE CIVICĂ – PREMIANTI</vt:lpstr>
      <vt:lpstr>III. ACȚIUNI ȘI PROIECTE VIITOARE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Dezvoltarea societății civile și corupția.</dc:title>
  <dc:creator>Alina Mungiu-Pippidi</dc:creator>
  <cp:lastModifiedBy>Gigi</cp:lastModifiedBy>
  <cp:revision>27</cp:revision>
  <dcterms:created xsi:type="dcterms:W3CDTF">2016-04-23T13:15:09Z</dcterms:created>
  <dcterms:modified xsi:type="dcterms:W3CDTF">2016-04-26T17:05:23Z</dcterms:modified>
</cp:coreProperties>
</file>