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72" r:id="rId2"/>
    <p:sldId id="344" r:id="rId3"/>
    <p:sldId id="349" r:id="rId4"/>
    <p:sldId id="360" r:id="rId5"/>
    <p:sldId id="362" r:id="rId6"/>
    <p:sldId id="361" r:id="rId7"/>
    <p:sldId id="363" r:id="rId8"/>
    <p:sldId id="364" r:id="rId9"/>
    <p:sldId id="331" r:id="rId10"/>
    <p:sldId id="330" r:id="rId11"/>
    <p:sldId id="334" r:id="rId12"/>
    <p:sldId id="333" r:id="rId13"/>
    <p:sldId id="338" r:id="rId14"/>
    <p:sldId id="346" r:id="rId15"/>
    <p:sldId id="352" r:id="rId16"/>
    <p:sldId id="353" r:id="rId17"/>
    <p:sldId id="347" r:id="rId18"/>
    <p:sldId id="354" r:id="rId19"/>
    <p:sldId id="359" r:id="rId20"/>
  </p:sldIdLst>
  <p:sldSz cx="9144000" cy="6858000" type="screen4x3"/>
  <p:notesSz cx="6794500" cy="99314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66"/>
    <a:srgbClr val="800000"/>
    <a:srgbClr val="6600CC"/>
    <a:srgbClr val="6600FF"/>
    <a:srgbClr val="FFFF99"/>
    <a:srgbClr val="CC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275" autoAdjust="0"/>
    <p:restoredTop sz="89343" autoAdjust="0"/>
  </p:normalViewPr>
  <p:slideViewPr>
    <p:cSldViewPr>
      <p:cViewPr>
        <p:scale>
          <a:sx n="71" d="100"/>
          <a:sy n="71" d="100"/>
        </p:scale>
        <p:origin x="-1356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AR\ANTICORRP\DNA\Tabelase%20si%20grafic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AR\ANTICORRP\DNA\Tabelase%20si%20grafic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AR\ANTICORRP\DNA\Tabelase%20si%20grafic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AR\ANTICORRP\DNA\Tabelase%20si%20grafic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SAR\ANTICORRP\DNA\Tabelase%20si%20grafic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\public\Arhiva%20SAR\1.%20proiecte\1.1%20curente%20(in%20desfasurare)\EC%20-%20ANTICORRP\DELIVERABLES\Deliverables%20&amp;%20research%20activities\WP%208\FINAL\AgencyC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0.1\public\Arhiva%20SAR\1.%20proiecte\1.1%20curente%20(in%20desfasurare)\EC%20-%20ANTICORRP\DELIVERABLES\Deliverables%20&amp;%20research%20activities\WP%208\FINAL\AgencyC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6"/>
  <c:chart>
    <c:title>
      <c:tx>
        <c:rich>
          <a:bodyPr/>
          <a:lstStyle/>
          <a:p>
            <a:pPr>
              <a:defRPr/>
            </a:pPr>
            <a:r>
              <a:rPr lang="en-US"/>
              <a:t>Total condamnari DNA (2010-2014)</a:t>
            </a:r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strRef>
              <c:f>Sheet1!$E$74</c:f>
              <c:strCache>
                <c:ptCount val="1"/>
                <c:pt idx="0">
                  <c:v>Total condamnari</c:v>
                </c:pt>
              </c:strCache>
            </c:strRef>
          </c:tx>
          <c:marker>
            <c:symbol val="none"/>
          </c:marker>
          <c:xVal>
            <c:numRef>
              <c:f>Sheet1!$D$75:$D$79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xVal>
          <c:yVal>
            <c:numRef>
              <c:f>Sheet1!$E$75:$E$79</c:f>
              <c:numCache>
                <c:formatCode>General</c:formatCode>
                <c:ptCount val="5"/>
                <c:pt idx="0">
                  <c:v>150</c:v>
                </c:pt>
                <c:pt idx="1">
                  <c:v>289</c:v>
                </c:pt>
                <c:pt idx="2">
                  <c:v>599</c:v>
                </c:pt>
                <c:pt idx="3">
                  <c:v>1036</c:v>
                </c:pt>
                <c:pt idx="4">
                  <c:v>1053</c:v>
                </c:pt>
              </c:numCache>
            </c:numRef>
          </c:yVal>
          <c:smooth val="1"/>
        </c:ser>
        <c:dLbls/>
        <c:axId val="81040896"/>
        <c:axId val="81094528"/>
      </c:scatterChart>
      <c:valAx>
        <c:axId val="81040896"/>
        <c:scaling>
          <c:orientation val="minMax"/>
          <c:max val="2014"/>
          <c:min val="201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An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81094528"/>
        <c:crosses val="autoZero"/>
        <c:crossBetween val="midCat"/>
      </c:valAx>
      <c:valAx>
        <c:axId val="8109452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Numar de condamnari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81040896"/>
        <c:crosses val="autoZero"/>
        <c:crossBetween val="midCat"/>
      </c:valAx>
    </c:plotArea>
    <c:legend>
      <c:legendPos val="r"/>
      <c:layout/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Durata sentintelor</a:t>
            </a:r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strRef>
              <c:f>Sheet1!$I$1</c:f>
              <c:strCache>
                <c:ptCount val="1"/>
                <c:pt idx="0">
                  <c:v>Durata sentintelor</c:v>
                </c:pt>
              </c:strCache>
            </c:strRef>
          </c:tx>
          <c:spPr>
            <a:ln>
              <a:solidFill>
                <a:srgbClr val="000066"/>
              </a:solidFill>
            </a:ln>
          </c:spPr>
          <c:marker>
            <c:symbol val="none"/>
          </c:marker>
          <c:xVal>
            <c:numRef>
              <c:f>Sheet1!$H$2:$H$6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xVal>
          <c:yVal>
            <c:numRef>
              <c:f>Sheet1!$I$2:$I$6</c:f>
              <c:numCache>
                <c:formatCode>General</c:formatCode>
                <c:ptCount val="5"/>
                <c:pt idx="0">
                  <c:v>36</c:v>
                </c:pt>
                <c:pt idx="1">
                  <c:v>34.300000000000004</c:v>
                </c:pt>
                <c:pt idx="2">
                  <c:v>32.200000000000003</c:v>
                </c:pt>
                <c:pt idx="3">
                  <c:v>31.4</c:v>
                </c:pt>
                <c:pt idx="4">
                  <c:v>31.3</c:v>
                </c:pt>
              </c:numCache>
            </c:numRef>
          </c:yVal>
          <c:smooth val="1"/>
        </c:ser>
        <c:dLbls/>
        <c:axId val="81324288"/>
        <c:axId val="81338752"/>
      </c:scatterChart>
      <c:valAx>
        <c:axId val="81324288"/>
        <c:scaling>
          <c:orientation val="minMax"/>
          <c:max val="2014"/>
          <c:min val="201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An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81338752"/>
        <c:crosses val="autoZero"/>
        <c:crossBetween val="midCat"/>
      </c:valAx>
      <c:valAx>
        <c:axId val="81338752"/>
        <c:scaling>
          <c:orientation val="minMax"/>
          <c:max val="36"/>
          <c:min val="30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Durata</a:t>
                </a:r>
                <a:r>
                  <a:rPr lang="en-US" baseline="0"/>
                  <a:t> media a condamnarilor (in numar de luni)</a:t>
                </a:r>
                <a:endParaRPr lang="en-US"/>
              </a:p>
            </c:rich>
          </c:tx>
          <c:layout/>
        </c:title>
        <c:numFmt formatCode="General" sourceLinked="1"/>
        <c:majorTickMark val="none"/>
        <c:tickLblPos val="nextTo"/>
        <c:crossAx val="81324288"/>
        <c:crosses val="autoZero"/>
        <c:crossBetween val="midCat"/>
      </c:valAx>
    </c:plotArea>
    <c:legend>
      <c:legendPos val="r"/>
      <c:layout/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Pedepse cu suspendare</a:t>
            </a:r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strRef>
              <c:f>Sheet1!$I$20</c:f>
              <c:strCache>
                <c:ptCount val="1"/>
                <c:pt idx="0">
                  <c:v>Fara functie importanta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Sheet1!$H$21:$H$25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xVal>
          <c:yVal>
            <c:numRef>
              <c:f>Sheet1!$I$21:$I$25</c:f>
              <c:numCache>
                <c:formatCode>General</c:formatCode>
                <c:ptCount val="5"/>
                <c:pt idx="0">
                  <c:v>24.1</c:v>
                </c:pt>
                <c:pt idx="1">
                  <c:v>25</c:v>
                </c:pt>
                <c:pt idx="2">
                  <c:v>21.3</c:v>
                </c:pt>
                <c:pt idx="3">
                  <c:v>23.3</c:v>
                </c:pt>
                <c:pt idx="4">
                  <c:v>22.2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Sheet1!$J$20</c:f>
              <c:strCache>
                <c:ptCount val="1"/>
                <c:pt idx="0">
                  <c:v>Functie importanta</c:v>
                </c:pt>
              </c:strCache>
            </c:strRef>
          </c:tx>
          <c:marker>
            <c:symbol val="none"/>
          </c:marker>
          <c:xVal>
            <c:numRef>
              <c:f>Sheet1!$H$21:$H$25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xVal>
          <c:yVal>
            <c:numRef>
              <c:f>Sheet1!$J$21:$J$25</c:f>
              <c:numCache>
                <c:formatCode>General</c:formatCode>
                <c:ptCount val="5"/>
                <c:pt idx="0">
                  <c:v>26.9</c:v>
                </c:pt>
                <c:pt idx="1">
                  <c:v>30.6</c:v>
                </c:pt>
                <c:pt idx="2">
                  <c:v>26.8</c:v>
                </c:pt>
                <c:pt idx="3">
                  <c:v>29</c:v>
                </c:pt>
                <c:pt idx="4">
                  <c:v>26</c:v>
                </c:pt>
              </c:numCache>
            </c:numRef>
          </c:yVal>
          <c:smooth val="1"/>
        </c:ser>
        <c:dLbls/>
        <c:axId val="82116608"/>
        <c:axId val="82118528"/>
      </c:scatterChart>
      <c:valAx>
        <c:axId val="82116608"/>
        <c:scaling>
          <c:orientation val="minMax"/>
          <c:max val="2014"/>
          <c:min val="201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An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82118528"/>
        <c:crosses val="autoZero"/>
        <c:crossBetween val="midCat"/>
        <c:majorUnit val="1"/>
        <c:minorUnit val="0.1"/>
      </c:valAx>
      <c:valAx>
        <c:axId val="82118528"/>
        <c:scaling>
          <c:orientation val="minMax"/>
          <c:max val="36"/>
          <c:min val="18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Medie condamnari (in numar de luni)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82116608"/>
        <c:crosses val="autoZero"/>
        <c:crossBetween val="midCat"/>
        <c:majorUnit val="3"/>
      </c:valAx>
    </c:plotArea>
    <c:legend>
      <c:legendPos val="r"/>
      <c:layout/>
    </c:legend>
    <c:plotVisOnly val="1"/>
    <c:dispBlanksAs val="gap"/>
  </c:chart>
  <c:txPr>
    <a:bodyPr/>
    <a:lstStyle/>
    <a:p>
      <a:pPr>
        <a:defRPr b="1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Pedepse cu executare</a:t>
            </a:r>
          </a:p>
        </c:rich>
      </c:tx>
      <c:layout/>
    </c:title>
    <c:plotArea>
      <c:layout/>
      <c:scatterChart>
        <c:scatterStyle val="smoothMarker"/>
        <c:ser>
          <c:idx val="0"/>
          <c:order val="0"/>
          <c:tx>
            <c:strRef>
              <c:f>Sheet1!$B$20</c:f>
              <c:strCache>
                <c:ptCount val="1"/>
                <c:pt idx="0">
                  <c:v>Fara functie importanta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Sheet1!$A$21:$A$25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xVal>
          <c:yVal>
            <c:numRef>
              <c:f>Sheet1!$B$21:$B$25</c:f>
              <c:numCache>
                <c:formatCode>General</c:formatCode>
                <c:ptCount val="5"/>
                <c:pt idx="0">
                  <c:v>57.1</c:v>
                </c:pt>
                <c:pt idx="1">
                  <c:v>46</c:v>
                </c:pt>
                <c:pt idx="2">
                  <c:v>51.6</c:v>
                </c:pt>
                <c:pt idx="3">
                  <c:v>56.1</c:v>
                </c:pt>
                <c:pt idx="4">
                  <c:v>50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Sheet1!$C$20</c:f>
              <c:strCache>
                <c:ptCount val="1"/>
                <c:pt idx="0">
                  <c:v>Functie importanta</c:v>
                </c:pt>
              </c:strCache>
            </c:strRef>
          </c:tx>
          <c:marker>
            <c:symbol val="none"/>
          </c:marker>
          <c:xVal>
            <c:numRef>
              <c:f>Sheet1!$A$21:$A$25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xVal>
          <c:yVal>
            <c:numRef>
              <c:f>Sheet1!$C$21:$C$25</c:f>
              <c:numCache>
                <c:formatCode>General</c:formatCode>
                <c:ptCount val="5"/>
                <c:pt idx="0">
                  <c:v>44.1</c:v>
                </c:pt>
                <c:pt idx="1">
                  <c:v>41.2</c:v>
                </c:pt>
                <c:pt idx="2">
                  <c:v>45.6</c:v>
                </c:pt>
                <c:pt idx="3">
                  <c:v>46.7</c:v>
                </c:pt>
                <c:pt idx="4">
                  <c:v>44.9</c:v>
                </c:pt>
              </c:numCache>
            </c:numRef>
          </c:yVal>
          <c:smooth val="1"/>
        </c:ser>
        <c:dLbls/>
        <c:axId val="82135296"/>
        <c:axId val="82153856"/>
      </c:scatterChart>
      <c:valAx>
        <c:axId val="82135296"/>
        <c:scaling>
          <c:orientation val="minMax"/>
          <c:max val="2014"/>
          <c:min val="201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An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82153856"/>
        <c:crosses val="autoZero"/>
        <c:crossBetween val="midCat"/>
      </c:valAx>
      <c:valAx>
        <c:axId val="82153856"/>
        <c:scaling>
          <c:orientation val="minMax"/>
          <c:min val="24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rPr>
                  <a:t>Medie condamnari (in numar de luni)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82135296"/>
        <c:crosses val="autoZero"/>
        <c:crossBetween val="midCat"/>
        <c:majorUnit val="6"/>
      </c:valAx>
    </c:plotArea>
    <c:legend>
      <c:legendPos val="r"/>
      <c:layout/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pieChart>
        <c:varyColors val="1"/>
        <c:ser>
          <c:idx val="0"/>
          <c:order val="0"/>
          <c:dLbls>
            <c:dLblPos val="bestFit"/>
            <c:showVal val="1"/>
            <c:showCatName val="1"/>
            <c:showLeaderLines val="1"/>
          </c:dLbls>
          <c:cat>
            <c:strRef>
              <c:f>Sheet1!$C$101:$N$101</c:f>
              <c:strCache>
                <c:ptCount val="12"/>
                <c:pt idx="0">
                  <c:v>Primari</c:v>
                </c:pt>
                <c:pt idx="1">
                  <c:v>Viceprimari</c:v>
                </c:pt>
                <c:pt idx="2">
                  <c:v>Consilieri locali</c:v>
                </c:pt>
                <c:pt idx="3">
                  <c:v>Senatori</c:v>
                </c:pt>
                <c:pt idx="4">
                  <c:v>Deputati</c:v>
                </c:pt>
                <c:pt idx="5">
                  <c:v>Ministri</c:v>
                </c:pt>
                <c:pt idx="6">
                  <c:v>Presedinti CJ</c:v>
                </c:pt>
                <c:pt idx="7">
                  <c:v>Consilieri judeteni</c:v>
                </c:pt>
                <c:pt idx="8">
                  <c:v>Secretari de stat</c:v>
                </c:pt>
                <c:pt idx="9">
                  <c:v>Subsecretari de stat</c:v>
                </c:pt>
                <c:pt idx="10">
                  <c:v>Prefecti</c:v>
                </c:pt>
                <c:pt idx="11">
                  <c:v>Subprefecti</c:v>
                </c:pt>
              </c:strCache>
            </c:strRef>
          </c:cat>
          <c:val>
            <c:numRef>
              <c:f>Sheet1!$C$107:$N$107</c:f>
              <c:numCache>
                <c:formatCode>General</c:formatCode>
                <c:ptCount val="12"/>
                <c:pt idx="0">
                  <c:v>56</c:v>
                </c:pt>
                <c:pt idx="1">
                  <c:v>16</c:v>
                </c:pt>
                <c:pt idx="2">
                  <c:v>9</c:v>
                </c:pt>
                <c:pt idx="3">
                  <c:v>4</c:v>
                </c:pt>
                <c:pt idx="4">
                  <c:v>7</c:v>
                </c:pt>
                <c:pt idx="5">
                  <c:v>8</c:v>
                </c:pt>
                <c:pt idx="6">
                  <c:v>2</c:v>
                </c:pt>
                <c:pt idx="7">
                  <c:v>4</c:v>
                </c:pt>
                <c:pt idx="8">
                  <c:v>3</c:v>
                </c:pt>
                <c:pt idx="9">
                  <c:v>1</c:v>
                </c:pt>
                <c:pt idx="10">
                  <c:v>1</c:v>
                </c:pt>
                <c:pt idx="11">
                  <c:v>4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legend>
      <c:legendPos val="b"/>
      <c:layout/>
    </c:legend>
    <c:plotVisOnly val="1"/>
    <c:dispBlanksAs val="zero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clustered"/>
        <c:ser>
          <c:idx val="0"/>
          <c:order val="0"/>
          <c:spPr>
            <a:solidFill>
              <a:srgbClr val="000066"/>
            </a:solidFill>
          </c:spPr>
          <c:dLbls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Val val="1"/>
          </c:dLbls>
          <c:cat>
            <c:numRef>
              <c:f>[AgencyC.xls]AgencyCAn!$AH$211:$AH$217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[AgencyC.xls]AgencyCAn!$AI$211:$AI$217</c:f>
              <c:numCache>
                <c:formatCode>General</c:formatCode>
                <c:ptCount val="7"/>
                <c:pt idx="0">
                  <c:v>29</c:v>
                </c:pt>
                <c:pt idx="1">
                  <c:v>27</c:v>
                </c:pt>
                <c:pt idx="2">
                  <c:v>28</c:v>
                </c:pt>
                <c:pt idx="3">
                  <c:v>28</c:v>
                </c:pt>
                <c:pt idx="4">
                  <c:v>42</c:v>
                </c:pt>
                <c:pt idx="5">
                  <c:v>31</c:v>
                </c:pt>
                <c:pt idx="6">
                  <c:v>23</c:v>
                </c:pt>
              </c:numCache>
            </c:numRef>
          </c:val>
        </c:ser>
        <c:dLbls/>
        <c:axId val="82236544"/>
        <c:axId val="82238080"/>
      </c:barChart>
      <c:catAx>
        <c:axId val="8223654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2238080"/>
        <c:crosses val="autoZero"/>
        <c:auto val="1"/>
        <c:lblAlgn val="ctr"/>
        <c:lblOffset val="100"/>
      </c:catAx>
      <c:valAx>
        <c:axId val="82238080"/>
        <c:scaling>
          <c:orientation val="minMax"/>
        </c:scaling>
        <c:axPos val="l"/>
        <c:majorGridlines/>
        <c:numFmt formatCode="General" sourceLinked="1"/>
        <c:tickLblPos val="nextTo"/>
        <c:crossAx val="82236544"/>
        <c:crosses val="autoZero"/>
        <c:crossBetween val="between"/>
      </c:valAx>
    </c:plotArea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clustered"/>
        <c:ser>
          <c:idx val="0"/>
          <c:order val="0"/>
          <c:spPr>
            <a:solidFill>
              <a:srgbClr val="000066"/>
            </a:solidFill>
          </c:spPr>
          <c:dLbls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Val val="1"/>
          </c:dLbls>
          <c:cat>
            <c:strRef>
              <c:f>[AgencyC.xls]AgencyCAn!$AB$217:$AB$224</c:f>
              <c:strCache>
                <c:ptCount val="8"/>
                <c:pt idx="0">
                  <c:v>Regii autonome</c:v>
                </c:pt>
                <c:pt idx="1">
                  <c:v>Companii de stat</c:v>
                </c:pt>
                <c:pt idx="2">
                  <c:v>Primarii si Consilii Locale</c:v>
                </c:pt>
                <c:pt idx="3">
                  <c:v>Consilii Judetene</c:v>
                </c:pt>
                <c:pt idx="4">
                  <c:v>Autoritati centrale (Ministere)</c:v>
                </c:pt>
                <c:pt idx="5">
                  <c:v>Deconcentrate</c:v>
                </c:pt>
                <c:pt idx="6">
                  <c:v>CNADNR</c:v>
                </c:pt>
                <c:pt idx="7">
                  <c:v>Directii Drumuri si Poduri</c:v>
                </c:pt>
              </c:strCache>
            </c:strRef>
          </c:cat>
          <c:val>
            <c:numRef>
              <c:f>[AgencyC.xls]AgencyCAn!$AD$217:$AD$224</c:f>
              <c:numCache>
                <c:formatCode>General</c:formatCode>
                <c:ptCount val="8"/>
                <c:pt idx="0">
                  <c:v>5</c:v>
                </c:pt>
                <c:pt idx="1">
                  <c:v>54</c:v>
                </c:pt>
                <c:pt idx="2">
                  <c:v>67</c:v>
                </c:pt>
                <c:pt idx="3">
                  <c:v>45</c:v>
                </c:pt>
                <c:pt idx="4">
                  <c:v>13</c:v>
                </c:pt>
                <c:pt idx="5">
                  <c:v>7</c:v>
                </c:pt>
                <c:pt idx="6">
                  <c:v>1</c:v>
                </c:pt>
                <c:pt idx="7">
                  <c:v>3</c:v>
                </c:pt>
              </c:numCache>
            </c:numRef>
          </c:val>
        </c:ser>
        <c:dLbls/>
        <c:axId val="82401536"/>
        <c:axId val="82403328"/>
      </c:barChart>
      <c:catAx>
        <c:axId val="8240153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2403328"/>
        <c:crosses val="autoZero"/>
        <c:auto val="1"/>
        <c:lblAlgn val="ctr"/>
        <c:lblOffset val="100"/>
      </c:catAx>
      <c:valAx>
        <c:axId val="82403328"/>
        <c:scaling>
          <c:orientation val="minMax"/>
        </c:scaling>
        <c:axPos val="l"/>
        <c:majorGridlines/>
        <c:numFmt formatCode="General" sourceLinked="1"/>
        <c:tickLblPos val="nextTo"/>
        <c:crossAx val="82401536"/>
        <c:crosses val="autoZero"/>
        <c:crossBetween val="between"/>
      </c:valAx>
    </c:plotArea>
    <c:plotVisOnly val="1"/>
    <c:dispBlanksAs val="gap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2A049CF-B4F2-470B-8651-017EF6BC89A0}" type="datetime1">
              <a:rPr lang="en-US"/>
              <a:pPr/>
              <a:t>4/15/2015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2D7B95C-7D54-4F6F-9A35-0496ED1B211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52959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AE0EBD2-CCD1-4959-A206-427D5DF95FF7}" type="datetime1">
              <a:rPr lang="en-US"/>
              <a:pPr/>
              <a:t>4/15/2015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488477B-5D34-4109-9F78-2D9E3D80425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50285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8477B-5D34-4109-9F78-2D9E3D80425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5909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86820-0CC2-4DC1-B4FD-C41A513FFF2E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bg_suzana_ppt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-1588"/>
            <a:ext cx="9147176" cy="686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63650" y="1095375"/>
            <a:ext cx="7772400" cy="1470025"/>
          </a:xfrm>
        </p:spPr>
        <p:txBody>
          <a:bodyPr/>
          <a:lstStyle>
            <a:lvl1pPr>
              <a:defRPr sz="2800" b="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66825" y="2755900"/>
            <a:ext cx="6400800" cy="1752600"/>
          </a:xfrm>
        </p:spPr>
        <p:txBody>
          <a:bodyPr/>
          <a:lstStyle>
            <a:lvl1pPr marL="0" indent="0">
              <a:buFontTx/>
              <a:buNone/>
              <a:defRPr sz="2400" b="1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81763"/>
            <a:ext cx="2133600" cy="47625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81763"/>
            <a:ext cx="2895600" cy="47625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C6F7FA-5350-49AE-A170-4E8B1C2548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14338"/>
            <a:ext cx="2057400" cy="58229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4338"/>
            <a:ext cx="6019800" cy="58229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270F77-5B49-4D66-8241-A42B945144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BE97FA-0FF3-43FF-BBD7-18C4C1F9FD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15B3DD-089A-4026-AB2B-94FB9CF54A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132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132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9A352B-B971-4CB2-AFA2-76DE8DF1D1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0858CC-8155-48BF-ABF6-BCBF647634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2B4CF0-3CB8-4C9D-B257-A68F4CD914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15E8BA-5FAE-4796-884F-F6DA177500E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F4C937-5F53-47CA-ADFE-626DF8EAC4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4A221F-F03A-48C3-BB90-7461BAD80F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 descr="bg_ppt_TXT2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-1588" y="-1588"/>
            <a:ext cx="9147176" cy="686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43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132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3373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373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373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BE4756A-4464-41DB-9EA6-9D7586BCD41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maniacurata.ro/nu-pierdem-fondurile-europene-din-greseala-pacla-la-ministerul-dezvoltarii-privind-verificarea-achizitiilor-publice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maniacurata.ro/cat-de-vulnerabile-sunt-fondurile-europene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maniacurata.ro/dezbatere-de-ce-cheltuie-statul-roman-5-milioane-de-euro-pe-meciul-lui-bute-dar-nu-aloca-bani-pentru-olimpiada-din-2012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maniacurata.ro/sorina-placinta-promoveaza-turismul-cu-milioane-de-lei-de-la-elena-udrea-doua-firme-si-o-fundatie-apartinand-senatorului-pdl-traiesc-din-contracte-europene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maniacurata.ro/sesizare-dna/" TargetMode="External"/><Relationship Id="rId2" Type="http://schemas.openxmlformats.org/officeDocument/2006/relationships/hyperlink" Target="http://www.romaniacurata.ro/iii-cum-se-depune-o-sesizare-penala-plangere-si-sau-denunt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23528" y="548680"/>
            <a:ext cx="8568952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/>
              <a:t> </a:t>
            </a:r>
            <a:endParaRPr lang="fr-BE" dirty="0"/>
          </a:p>
          <a:p>
            <a:r>
              <a:rPr lang="ro-RO" b="1" dirty="0"/>
              <a:t> </a:t>
            </a:r>
            <a:endParaRPr lang="fr-BE" dirty="0"/>
          </a:p>
          <a:p>
            <a:endParaRPr lang="en-US" sz="900" dirty="0" smtClean="0">
              <a:latin typeface="Arial Black" pitchFamily="34" charset="0"/>
            </a:endParaRPr>
          </a:p>
          <a:p>
            <a:endParaRPr lang="en-US" sz="3200" dirty="0" smtClean="0">
              <a:latin typeface="Arial Black" pitchFamily="34" charset="0"/>
            </a:endParaRPr>
          </a:p>
          <a:p>
            <a:endParaRPr lang="en-US" sz="3200" dirty="0" smtClean="0">
              <a:latin typeface="Arial Black" pitchFamily="34" charset="0"/>
            </a:endParaRPr>
          </a:p>
          <a:p>
            <a:endParaRPr lang="en-US" sz="1200" dirty="0" smtClean="0">
              <a:latin typeface="Arial Black" pitchFamily="34" charset="0"/>
            </a:endParaRPr>
          </a:p>
          <a:p>
            <a:pPr algn="r"/>
            <a:endParaRPr lang="en-US" sz="1200" dirty="0" smtClean="0">
              <a:latin typeface="Arial Black" pitchFamily="34" charset="0"/>
            </a:endParaRPr>
          </a:p>
          <a:p>
            <a:pPr algn="r"/>
            <a:endParaRPr lang="en-US" sz="1200" dirty="0">
              <a:latin typeface="Arial Black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6261" y="908720"/>
            <a:ext cx="2543175" cy="1348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1115616" y="2348880"/>
            <a:ext cx="67687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smtClean="0"/>
              <a:t>CORUPȚIA ÎN CIFRE</a:t>
            </a:r>
          </a:p>
          <a:p>
            <a:r>
              <a:rPr lang="ro-RO" b="1" dirty="0" smtClean="0"/>
              <a:t>EVALUAREA CORUPȚIEI ȘI ANTICORUPȚIEI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847848" y="4941169"/>
            <a:ext cx="6036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i="1" dirty="0" smtClean="0"/>
              <a:t>Spațiul Public European</a:t>
            </a:r>
          </a:p>
          <a:p>
            <a:r>
              <a:rPr lang="ro-RO" sz="2000" i="1" dirty="0" smtClean="0"/>
              <a:t>15 aprilie 2015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xmlns="" val="188986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5536" y="188640"/>
            <a:ext cx="8291264" cy="6120657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 err="1" smtClean="0"/>
              <a:t>Entitati</a:t>
            </a:r>
            <a:r>
              <a:rPr lang="en-US" sz="3200" b="1" dirty="0" smtClean="0"/>
              <a:t> de stat </a:t>
            </a:r>
            <a:r>
              <a:rPr lang="en-US" sz="3200" b="1" dirty="0" err="1" smtClean="0"/>
              <a:t>capturate</a:t>
            </a:r>
            <a:r>
              <a:rPr lang="en-US" sz="3200" b="1" dirty="0" smtClean="0"/>
              <a:t> (I)</a:t>
            </a:r>
            <a:endParaRPr lang="en-US" sz="3200" b="1" dirty="0"/>
          </a:p>
          <a:p>
            <a:pPr marL="0" indent="0" algn="ctr">
              <a:buNone/>
            </a:pPr>
            <a:endParaRPr lang="en-US" sz="900" b="1" dirty="0" smtClean="0"/>
          </a:p>
          <a:p>
            <a:pPr marL="0" indent="0">
              <a:buNone/>
            </a:pPr>
            <a:r>
              <a:rPr lang="en-US" sz="2300" b="1" dirty="0" err="1" smtClean="0"/>
              <a:t>Numar</a:t>
            </a:r>
            <a:r>
              <a:rPr lang="en-US" sz="2300" b="1" dirty="0" smtClean="0"/>
              <a:t> de </a:t>
            </a:r>
            <a:r>
              <a:rPr lang="en-US" sz="2300" b="1" dirty="0" err="1" smtClean="0"/>
              <a:t>capturi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pe</a:t>
            </a:r>
            <a:r>
              <a:rPr lang="en-US" sz="2300" b="1" dirty="0" smtClean="0"/>
              <a:t> an (2007-2013)</a:t>
            </a:r>
          </a:p>
          <a:p>
            <a:pPr marL="0" indent="0">
              <a:buNone/>
            </a:pPr>
            <a:endParaRPr lang="en-US" sz="2300" dirty="0" smtClean="0"/>
          </a:p>
          <a:p>
            <a:pPr marL="0" indent="0" algn="just">
              <a:buNone/>
            </a:pPr>
            <a:r>
              <a:rPr lang="en-US" sz="2400" dirty="0" smtClean="0"/>
              <a:t> </a:t>
            </a:r>
          </a:p>
          <a:p>
            <a:pPr marL="0" indent="0" algn="just">
              <a:buNone/>
            </a:pPr>
            <a:endParaRPr lang="ro-RO" sz="2400" dirty="0" smtClean="0"/>
          </a:p>
          <a:p>
            <a:pPr>
              <a:buNone/>
            </a:pPr>
            <a:endParaRPr lang="ro-RO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17257549"/>
              </p:ext>
            </p:extLst>
          </p:nvPr>
        </p:nvGraphicFramePr>
        <p:xfrm>
          <a:off x="467544" y="1772816"/>
          <a:ext cx="8136904" cy="3460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67544" y="5517232"/>
            <a:ext cx="84249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 smtClean="0"/>
              <a:t>Șanse semnificativ mai mari pentru firmele conectate politic să câștige un contract!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xmlns="" val="353668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3528" y="0"/>
            <a:ext cx="8291264" cy="6120657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 err="1" smtClean="0">
                <a:solidFill>
                  <a:schemeClr val="bg1"/>
                </a:solidFill>
              </a:rPr>
              <a:t>Entitati</a:t>
            </a:r>
            <a:r>
              <a:rPr lang="en-US" sz="3200" b="1" dirty="0" smtClean="0">
                <a:solidFill>
                  <a:schemeClr val="bg1"/>
                </a:solidFill>
              </a:rPr>
              <a:t> de stat </a:t>
            </a:r>
            <a:r>
              <a:rPr lang="en-US" sz="3200" b="1" dirty="0" err="1" smtClean="0">
                <a:solidFill>
                  <a:schemeClr val="bg1"/>
                </a:solidFill>
              </a:rPr>
              <a:t>capturate</a:t>
            </a:r>
            <a:r>
              <a:rPr lang="en-US" sz="3200" b="1" dirty="0" smtClean="0">
                <a:solidFill>
                  <a:schemeClr val="bg1"/>
                </a:solidFill>
              </a:rPr>
              <a:t> (II)</a:t>
            </a:r>
          </a:p>
          <a:p>
            <a:pPr marL="0" indent="0" algn="ctr">
              <a:buNone/>
            </a:pPr>
            <a:endParaRPr lang="en-US" sz="3200" b="1" dirty="0"/>
          </a:p>
          <a:p>
            <a:pPr algn="just"/>
            <a:r>
              <a:rPr lang="en-US" sz="2300" dirty="0" err="1" smtClean="0"/>
              <a:t>Baza</a:t>
            </a:r>
            <a:r>
              <a:rPr lang="en-US" sz="2300" dirty="0" smtClean="0"/>
              <a:t> de date </a:t>
            </a:r>
            <a:r>
              <a:rPr lang="en-US" sz="2300" dirty="0" err="1" smtClean="0"/>
              <a:t>indica</a:t>
            </a:r>
            <a:r>
              <a:rPr lang="en-US" sz="2300" dirty="0" smtClean="0"/>
              <a:t> 208 </a:t>
            </a:r>
            <a:r>
              <a:rPr lang="en-US" sz="2300" dirty="0" err="1" smtClean="0"/>
              <a:t>situatii</a:t>
            </a:r>
            <a:r>
              <a:rPr lang="en-US" sz="2300" dirty="0" smtClean="0"/>
              <a:t> de “</a:t>
            </a:r>
            <a:r>
              <a:rPr lang="en-US" sz="2300" dirty="0" err="1" smtClean="0"/>
              <a:t>captura</a:t>
            </a:r>
            <a:r>
              <a:rPr lang="en-US" sz="2300" dirty="0" smtClean="0"/>
              <a:t>” </a:t>
            </a:r>
            <a:r>
              <a:rPr lang="en-US" sz="2300" dirty="0" err="1" smtClean="0"/>
              <a:t>intre</a:t>
            </a:r>
            <a:r>
              <a:rPr lang="en-US" sz="2300" dirty="0" smtClean="0"/>
              <a:t> 2007-2013</a:t>
            </a:r>
          </a:p>
          <a:p>
            <a:pPr algn="just"/>
            <a:r>
              <a:rPr lang="en-US" sz="2300" dirty="0" smtClean="0"/>
              <a:t>In </a:t>
            </a:r>
            <a:r>
              <a:rPr lang="en-US" sz="2300" dirty="0" err="1" smtClean="0"/>
              <a:t>anul</a:t>
            </a:r>
            <a:r>
              <a:rPr lang="en-US" sz="2300" dirty="0" smtClean="0"/>
              <a:t> 2011 (pre-electoral) au </a:t>
            </a:r>
            <a:r>
              <a:rPr lang="en-US" sz="2300" dirty="0" err="1" smtClean="0"/>
              <a:t>avut</a:t>
            </a:r>
            <a:r>
              <a:rPr lang="en-US" sz="2300" dirty="0" smtClean="0"/>
              <a:t> </a:t>
            </a:r>
            <a:r>
              <a:rPr lang="en-US" sz="2300" dirty="0" err="1" smtClean="0"/>
              <a:t>loc</a:t>
            </a:r>
            <a:r>
              <a:rPr lang="en-US" sz="2300" dirty="0" smtClean="0"/>
              <a:t> </a:t>
            </a:r>
            <a:r>
              <a:rPr lang="en-US" sz="2300" dirty="0" err="1" smtClean="0"/>
              <a:t>cele</a:t>
            </a:r>
            <a:r>
              <a:rPr lang="en-US" sz="2300" dirty="0" smtClean="0"/>
              <a:t> </a:t>
            </a:r>
            <a:r>
              <a:rPr lang="en-US" sz="2300" dirty="0" err="1" smtClean="0"/>
              <a:t>mai</a:t>
            </a:r>
            <a:r>
              <a:rPr lang="en-US" sz="2300" dirty="0" smtClean="0"/>
              <a:t> </a:t>
            </a:r>
            <a:r>
              <a:rPr lang="en-US" sz="2300" dirty="0" err="1" smtClean="0"/>
              <a:t>multe</a:t>
            </a:r>
            <a:r>
              <a:rPr lang="en-US" sz="2300" dirty="0" smtClean="0"/>
              <a:t> </a:t>
            </a:r>
            <a:r>
              <a:rPr lang="en-US" sz="2300" dirty="0" err="1" smtClean="0"/>
              <a:t>situatii</a:t>
            </a:r>
            <a:r>
              <a:rPr lang="en-US" sz="2300" dirty="0" smtClean="0"/>
              <a:t> de </a:t>
            </a:r>
            <a:r>
              <a:rPr lang="en-US" sz="2300" dirty="0" err="1" smtClean="0"/>
              <a:t>captura</a:t>
            </a:r>
            <a:r>
              <a:rPr lang="en-US" sz="2300" dirty="0" smtClean="0"/>
              <a:t> </a:t>
            </a:r>
          </a:p>
          <a:p>
            <a:pPr algn="just"/>
            <a:r>
              <a:rPr lang="en-US" sz="2300" dirty="0" err="1" smtClean="0"/>
              <a:t>Atat</a:t>
            </a:r>
            <a:r>
              <a:rPr lang="en-US" sz="2300" dirty="0" smtClean="0"/>
              <a:t> </a:t>
            </a:r>
            <a:r>
              <a:rPr lang="en-US" sz="2300" dirty="0" err="1" smtClean="0"/>
              <a:t>firme</a:t>
            </a:r>
            <a:r>
              <a:rPr lang="en-US" sz="2300" dirty="0" smtClean="0"/>
              <a:t> </a:t>
            </a:r>
            <a:r>
              <a:rPr lang="en-US" sz="2300" dirty="0" err="1" smtClean="0"/>
              <a:t>nationale</a:t>
            </a:r>
            <a:r>
              <a:rPr lang="en-US" sz="2300" dirty="0" smtClean="0"/>
              <a:t>, cat </a:t>
            </a:r>
            <a:r>
              <a:rPr lang="en-US" sz="2300" dirty="0" err="1" smtClean="0"/>
              <a:t>si</a:t>
            </a:r>
            <a:r>
              <a:rPr lang="en-US" sz="2300" dirty="0" smtClean="0"/>
              <a:t> </a:t>
            </a:r>
            <a:r>
              <a:rPr lang="en-US" sz="2300" dirty="0" err="1" smtClean="0"/>
              <a:t>internationale</a:t>
            </a:r>
            <a:r>
              <a:rPr lang="en-US" sz="2300" dirty="0" smtClean="0"/>
              <a:t> au </a:t>
            </a:r>
            <a:r>
              <a:rPr lang="en-US" sz="2300" dirty="0" err="1" smtClean="0"/>
              <a:t>capturat</a:t>
            </a:r>
            <a:r>
              <a:rPr lang="en-US" sz="2300" dirty="0" smtClean="0"/>
              <a:t>  </a:t>
            </a:r>
            <a:r>
              <a:rPr lang="en-US" sz="2300" dirty="0" err="1" smtClean="0"/>
              <a:t>entitati</a:t>
            </a:r>
            <a:r>
              <a:rPr lang="en-US" sz="2300" dirty="0" smtClean="0"/>
              <a:t> de stat</a:t>
            </a:r>
          </a:p>
          <a:p>
            <a:pPr lvl="1" algn="just">
              <a:buFont typeface="Wingdings" pitchFamily="2" charset="2"/>
              <a:buChar char="Ø"/>
            </a:pPr>
            <a:r>
              <a:rPr lang="en-US" sz="2300" dirty="0" smtClean="0"/>
              <a:t>12% </a:t>
            </a:r>
            <a:r>
              <a:rPr lang="en-US" sz="2300" dirty="0" err="1" smtClean="0"/>
              <a:t>dintre</a:t>
            </a:r>
            <a:r>
              <a:rPr lang="en-US" sz="2300" dirty="0" smtClean="0"/>
              <a:t> </a:t>
            </a:r>
            <a:r>
              <a:rPr lang="en-US" sz="2300" dirty="0" err="1" smtClean="0"/>
              <a:t>capturi</a:t>
            </a:r>
            <a:r>
              <a:rPr lang="en-US" sz="2300" dirty="0" smtClean="0"/>
              <a:t> au </a:t>
            </a:r>
            <a:r>
              <a:rPr lang="en-US" sz="2300" dirty="0" err="1" smtClean="0"/>
              <a:t>fost</a:t>
            </a:r>
            <a:r>
              <a:rPr lang="en-US" sz="2300" dirty="0" smtClean="0"/>
              <a:t> </a:t>
            </a:r>
            <a:r>
              <a:rPr lang="en-US" sz="2300" dirty="0" err="1" smtClean="0"/>
              <a:t>realizate</a:t>
            </a:r>
            <a:r>
              <a:rPr lang="en-US" sz="2300" dirty="0" smtClean="0"/>
              <a:t> de </a:t>
            </a:r>
            <a:r>
              <a:rPr lang="en-US" sz="2300" dirty="0" err="1" smtClean="0"/>
              <a:t>catre</a:t>
            </a:r>
            <a:r>
              <a:rPr lang="en-US" sz="2300" dirty="0" smtClean="0"/>
              <a:t> 22 </a:t>
            </a:r>
            <a:r>
              <a:rPr lang="en-US" sz="2300" dirty="0" err="1" smtClean="0"/>
              <a:t>companii</a:t>
            </a:r>
            <a:r>
              <a:rPr lang="en-US" sz="2300" dirty="0" smtClean="0"/>
              <a:t> </a:t>
            </a:r>
            <a:r>
              <a:rPr lang="en-US" sz="2300" dirty="0" err="1" smtClean="0"/>
              <a:t>internationale</a:t>
            </a:r>
            <a:endParaRPr lang="en-US" sz="2300" dirty="0" smtClean="0"/>
          </a:p>
          <a:p>
            <a:pPr lvl="1" algn="just">
              <a:buFont typeface="Wingdings" pitchFamily="2" charset="2"/>
              <a:buChar char="Ø"/>
            </a:pPr>
            <a:r>
              <a:rPr lang="en-US" sz="2300" dirty="0" smtClean="0"/>
              <a:t>25% </a:t>
            </a:r>
            <a:r>
              <a:rPr lang="en-US" sz="2300" dirty="0" err="1" smtClean="0"/>
              <a:t>dintre</a:t>
            </a:r>
            <a:r>
              <a:rPr lang="en-US" sz="2300" dirty="0" smtClean="0"/>
              <a:t> </a:t>
            </a:r>
            <a:r>
              <a:rPr lang="en-US" sz="2300" dirty="0" err="1" smtClean="0"/>
              <a:t>capturi</a:t>
            </a:r>
            <a:r>
              <a:rPr lang="en-US" sz="2300" dirty="0" smtClean="0"/>
              <a:t> au </a:t>
            </a:r>
            <a:r>
              <a:rPr lang="en-US" sz="2300" dirty="0" err="1" smtClean="0"/>
              <a:t>fost</a:t>
            </a:r>
            <a:r>
              <a:rPr lang="en-US" sz="2300" dirty="0" smtClean="0"/>
              <a:t> </a:t>
            </a:r>
            <a:r>
              <a:rPr lang="en-US" sz="2300" dirty="0" err="1" smtClean="0"/>
              <a:t>realizate</a:t>
            </a:r>
            <a:r>
              <a:rPr lang="en-US" sz="2300" dirty="0" smtClean="0"/>
              <a:t> de </a:t>
            </a:r>
            <a:r>
              <a:rPr lang="en-US" sz="2300" dirty="0" err="1" smtClean="0"/>
              <a:t>catre</a:t>
            </a:r>
            <a:r>
              <a:rPr lang="en-US" sz="2300" dirty="0" smtClean="0"/>
              <a:t> </a:t>
            </a:r>
            <a:r>
              <a:rPr lang="en-US" sz="2300" dirty="0" err="1" smtClean="0"/>
              <a:t>firme</a:t>
            </a:r>
            <a:r>
              <a:rPr lang="en-US" sz="2300" dirty="0" smtClean="0"/>
              <a:t> cu </a:t>
            </a:r>
            <a:r>
              <a:rPr lang="en-US" sz="2300" dirty="0" err="1" smtClean="0"/>
              <a:t>conexiuni</a:t>
            </a:r>
            <a:r>
              <a:rPr lang="en-US" sz="2300" dirty="0" smtClean="0"/>
              <a:t> </a:t>
            </a:r>
            <a:r>
              <a:rPr lang="en-US" sz="2300" dirty="0" err="1" smtClean="0"/>
              <a:t>politice</a:t>
            </a:r>
            <a:r>
              <a:rPr lang="en-US" sz="2300" dirty="0" smtClean="0"/>
              <a:t> </a:t>
            </a:r>
            <a:r>
              <a:rPr lang="en-US" sz="2300" dirty="0" err="1" smtClean="0"/>
              <a:t>si</a:t>
            </a:r>
            <a:r>
              <a:rPr lang="en-US" sz="2300" dirty="0" smtClean="0"/>
              <a:t> care au </a:t>
            </a:r>
            <a:r>
              <a:rPr lang="en-US" sz="2300" dirty="0" err="1" smtClean="0"/>
              <a:t>donat</a:t>
            </a:r>
            <a:r>
              <a:rPr lang="en-US" sz="2300" dirty="0" smtClean="0"/>
              <a:t> </a:t>
            </a:r>
            <a:r>
              <a:rPr lang="en-US" sz="2300" dirty="0" err="1" smtClean="0"/>
              <a:t>bani</a:t>
            </a:r>
            <a:r>
              <a:rPr lang="en-US" sz="2300" dirty="0" smtClean="0"/>
              <a:t> </a:t>
            </a:r>
            <a:r>
              <a:rPr lang="en-US" sz="2300" dirty="0" err="1" smtClean="0"/>
              <a:t>partidelor</a:t>
            </a:r>
            <a:r>
              <a:rPr lang="en-US" sz="2300" dirty="0" smtClean="0"/>
              <a:t> </a:t>
            </a:r>
            <a:r>
              <a:rPr lang="en-US" sz="2300" dirty="0" err="1" smtClean="0"/>
              <a:t>politice</a:t>
            </a:r>
            <a:endParaRPr lang="ro-RO" sz="2300" dirty="0" smtClean="0"/>
          </a:p>
          <a:p>
            <a:pPr algn="just">
              <a:lnSpc>
                <a:spcPct val="150000"/>
              </a:lnSpc>
            </a:pPr>
            <a:r>
              <a:rPr lang="en-US" sz="2300" dirty="0" err="1" smtClean="0"/>
              <a:t>Majoritatea</a:t>
            </a:r>
            <a:r>
              <a:rPr lang="en-US" sz="2300" dirty="0" smtClean="0"/>
              <a:t> </a:t>
            </a:r>
            <a:r>
              <a:rPr lang="en-US" sz="2300" dirty="0" err="1"/>
              <a:t>entitatilor</a:t>
            </a:r>
            <a:r>
              <a:rPr lang="en-US" sz="2300" dirty="0"/>
              <a:t> </a:t>
            </a:r>
            <a:r>
              <a:rPr lang="en-US" sz="2300" dirty="0" err="1"/>
              <a:t>capturate</a:t>
            </a:r>
            <a:r>
              <a:rPr lang="en-US" sz="2300" dirty="0"/>
              <a:t> </a:t>
            </a:r>
            <a:r>
              <a:rPr lang="en-US" sz="2300" dirty="0" err="1"/>
              <a:t>sunt</a:t>
            </a:r>
            <a:r>
              <a:rPr lang="en-US" sz="2300" dirty="0"/>
              <a:t> </a:t>
            </a:r>
            <a:r>
              <a:rPr lang="en-US" sz="2300" dirty="0" err="1"/>
              <a:t>cele</a:t>
            </a:r>
            <a:r>
              <a:rPr lang="en-US" sz="2300" dirty="0"/>
              <a:t> de la </a:t>
            </a:r>
            <a:r>
              <a:rPr lang="en-US" sz="2300" dirty="0" err="1"/>
              <a:t>nivel</a:t>
            </a:r>
            <a:r>
              <a:rPr lang="en-US" sz="2300" dirty="0"/>
              <a:t> </a:t>
            </a:r>
            <a:r>
              <a:rPr lang="ro-RO" sz="2300" dirty="0" smtClean="0"/>
              <a:t>subN</a:t>
            </a:r>
            <a:endParaRPr lang="en-US" sz="2300" dirty="0"/>
          </a:p>
          <a:p>
            <a:pPr algn="just"/>
            <a:r>
              <a:rPr lang="en-US" sz="2300" dirty="0" err="1"/>
              <a:t>Desi</a:t>
            </a:r>
            <a:r>
              <a:rPr lang="en-US" sz="2300" dirty="0"/>
              <a:t> </a:t>
            </a:r>
            <a:r>
              <a:rPr lang="en-US" sz="2300" dirty="0" err="1"/>
              <a:t>Consiliile</a:t>
            </a:r>
            <a:r>
              <a:rPr lang="en-US" sz="2300" dirty="0"/>
              <a:t> </a:t>
            </a:r>
            <a:r>
              <a:rPr lang="en-US" sz="2300" dirty="0" err="1"/>
              <a:t>Judetene</a:t>
            </a:r>
            <a:r>
              <a:rPr lang="en-US" sz="2300" dirty="0"/>
              <a:t> </a:t>
            </a:r>
            <a:r>
              <a:rPr lang="en-US" sz="2300" dirty="0" err="1"/>
              <a:t>acorda</a:t>
            </a:r>
            <a:r>
              <a:rPr lang="en-US" sz="2300" dirty="0"/>
              <a:t>, in </a:t>
            </a:r>
            <a:r>
              <a:rPr lang="en-US" sz="2300" dirty="0" err="1"/>
              <a:t>medie</a:t>
            </a:r>
            <a:r>
              <a:rPr lang="en-US" sz="2300" dirty="0"/>
              <a:t>, </a:t>
            </a:r>
            <a:r>
              <a:rPr lang="en-US" sz="2300" dirty="0" err="1"/>
              <a:t>doar</a:t>
            </a:r>
            <a:r>
              <a:rPr lang="en-US" sz="2300" dirty="0"/>
              <a:t> 9% din </a:t>
            </a:r>
            <a:r>
              <a:rPr lang="en-US" sz="2300" dirty="0" err="1"/>
              <a:t>contractele</a:t>
            </a:r>
            <a:r>
              <a:rPr lang="en-US" sz="2300" dirty="0"/>
              <a:t> </a:t>
            </a:r>
            <a:r>
              <a:rPr lang="en-US" sz="2300" dirty="0" err="1"/>
              <a:t>atribuite</a:t>
            </a:r>
            <a:r>
              <a:rPr lang="en-US" sz="2300" dirty="0"/>
              <a:t>, </a:t>
            </a:r>
            <a:r>
              <a:rPr lang="ro-RO" sz="2300" dirty="0" smtClean="0"/>
              <a:t> ele fac </a:t>
            </a:r>
            <a:r>
              <a:rPr lang="en-US" sz="2300" dirty="0" smtClean="0"/>
              <a:t>21</a:t>
            </a:r>
            <a:r>
              <a:rPr lang="en-US" sz="2300" dirty="0"/>
              <a:t>% </a:t>
            </a:r>
            <a:r>
              <a:rPr lang="en-US" sz="2300" dirty="0" err="1"/>
              <a:t>dintre</a:t>
            </a:r>
            <a:r>
              <a:rPr lang="en-US" sz="2300" dirty="0"/>
              <a:t> </a:t>
            </a:r>
            <a:r>
              <a:rPr lang="en-US" sz="2300" dirty="0" err="1"/>
              <a:t>entita</a:t>
            </a:r>
            <a:r>
              <a:rPr lang="ro-RO" sz="2300" dirty="0"/>
              <a:t>t</a:t>
            </a:r>
            <a:r>
              <a:rPr lang="en-US" sz="2300" dirty="0" err="1"/>
              <a:t>ile</a:t>
            </a:r>
            <a:r>
              <a:rPr lang="en-US" sz="2300" dirty="0"/>
              <a:t> </a:t>
            </a:r>
            <a:r>
              <a:rPr lang="en-US" sz="2300" dirty="0" err="1"/>
              <a:t>capturate</a:t>
            </a:r>
            <a:r>
              <a:rPr lang="en-US" sz="2300" dirty="0"/>
              <a:t>, </a:t>
            </a:r>
            <a:r>
              <a:rPr lang="en-US" sz="2300" dirty="0" err="1"/>
              <a:t>dupa</a:t>
            </a:r>
            <a:r>
              <a:rPr lang="en-US" sz="2300" dirty="0"/>
              <a:t> </a:t>
            </a:r>
            <a:r>
              <a:rPr lang="en-US" sz="2300" dirty="0" err="1"/>
              <a:t>primarii</a:t>
            </a:r>
            <a:r>
              <a:rPr lang="en-US" sz="2300" dirty="0"/>
              <a:t> </a:t>
            </a:r>
            <a:r>
              <a:rPr lang="en-US" sz="2300" dirty="0" err="1"/>
              <a:t>si</a:t>
            </a:r>
            <a:r>
              <a:rPr lang="en-US" sz="2300" dirty="0"/>
              <a:t> </a:t>
            </a:r>
            <a:r>
              <a:rPr lang="en-US" sz="2300" dirty="0" err="1"/>
              <a:t>consilii</a:t>
            </a:r>
            <a:r>
              <a:rPr lang="en-US" sz="2300" dirty="0"/>
              <a:t> locale </a:t>
            </a:r>
            <a:r>
              <a:rPr lang="en-US" sz="2300" dirty="0" err="1"/>
              <a:t>si</a:t>
            </a:r>
            <a:r>
              <a:rPr lang="en-US" sz="2300" dirty="0"/>
              <a:t> </a:t>
            </a:r>
            <a:r>
              <a:rPr lang="en-US" sz="2300" dirty="0" err="1"/>
              <a:t>companiile</a:t>
            </a:r>
            <a:r>
              <a:rPr lang="en-US" sz="2300" dirty="0"/>
              <a:t> de stat</a:t>
            </a:r>
            <a:endParaRPr lang="en-US" sz="3200" dirty="0"/>
          </a:p>
          <a:p>
            <a:pPr lvl="1" algn="just">
              <a:buFont typeface="Wingdings" pitchFamily="2" charset="2"/>
              <a:buChar char="Ø"/>
            </a:pPr>
            <a:endParaRPr lang="en-US" sz="2300" dirty="0" smtClean="0"/>
          </a:p>
          <a:p>
            <a:pPr marL="0" indent="0">
              <a:buNone/>
            </a:pP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xmlns="" val="212248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5536" y="188640"/>
            <a:ext cx="8291264" cy="6120657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 err="1" smtClean="0">
                <a:solidFill>
                  <a:schemeClr val="bg1"/>
                </a:solidFill>
              </a:rPr>
              <a:t>Entitati</a:t>
            </a:r>
            <a:r>
              <a:rPr lang="en-US" sz="3200" b="1" dirty="0" smtClean="0">
                <a:solidFill>
                  <a:schemeClr val="bg1"/>
                </a:solidFill>
              </a:rPr>
              <a:t> de stat </a:t>
            </a:r>
            <a:r>
              <a:rPr lang="en-US" sz="3200" b="1" dirty="0" err="1" smtClean="0">
                <a:solidFill>
                  <a:schemeClr val="bg1"/>
                </a:solidFill>
              </a:rPr>
              <a:t>capturate</a:t>
            </a:r>
            <a:r>
              <a:rPr lang="en-US" sz="3200" b="1" dirty="0" smtClean="0">
                <a:solidFill>
                  <a:schemeClr val="bg1"/>
                </a:solidFill>
              </a:rPr>
              <a:t> (III)</a:t>
            </a:r>
            <a:endParaRPr lang="en-US" sz="32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en-US" sz="3200" b="1" dirty="0" smtClean="0"/>
          </a:p>
          <a:p>
            <a:pPr marL="0" indent="0" algn="just">
              <a:buNone/>
            </a:pPr>
            <a:r>
              <a:rPr lang="en-US" sz="2300" b="1" dirty="0" err="1" smtClean="0"/>
              <a:t>Numar</a:t>
            </a:r>
            <a:r>
              <a:rPr lang="en-US" sz="2300" b="1" dirty="0" smtClean="0"/>
              <a:t> de “</a:t>
            </a:r>
            <a:r>
              <a:rPr lang="en-US" sz="2300" b="1" dirty="0" err="1" smtClean="0"/>
              <a:t>capturi</a:t>
            </a:r>
            <a:r>
              <a:rPr lang="en-US" sz="2300" b="1" dirty="0" smtClean="0"/>
              <a:t>” in </a:t>
            </a:r>
            <a:r>
              <a:rPr lang="en-US" sz="2300" b="1" dirty="0" err="1" smtClean="0"/>
              <a:t>functie</a:t>
            </a:r>
            <a:r>
              <a:rPr lang="en-US" sz="2300" b="1" dirty="0" smtClean="0"/>
              <a:t> de </a:t>
            </a:r>
            <a:r>
              <a:rPr lang="en-US" sz="2300" b="1" dirty="0" err="1" smtClean="0"/>
              <a:t>tipul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autoritatii</a:t>
            </a:r>
            <a:r>
              <a:rPr lang="en-US" sz="2300" b="1" dirty="0" smtClean="0"/>
              <a:t> </a:t>
            </a:r>
            <a:r>
              <a:rPr lang="en-US" sz="2300" b="1" dirty="0" err="1" smtClean="0"/>
              <a:t>contractante</a:t>
            </a:r>
            <a:endParaRPr lang="en-US" sz="2400" dirty="0" smtClean="0"/>
          </a:p>
          <a:p>
            <a:pPr marL="0" indent="0" algn="just">
              <a:buNone/>
            </a:pPr>
            <a:endParaRPr lang="ro-RO" sz="2400" dirty="0" smtClean="0"/>
          </a:p>
          <a:p>
            <a:pPr>
              <a:buNone/>
            </a:pPr>
            <a:endParaRPr lang="ro-RO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946674887"/>
              </p:ext>
            </p:extLst>
          </p:nvPr>
        </p:nvGraphicFramePr>
        <p:xfrm>
          <a:off x="467544" y="2176462"/>
          <a:ext cx="8280920" cy="4132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29880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864096"/>
          </a:xfrm>
        </p:spPr>
        <p:txBody>
          <a:bodyPr/>
          <a:lstStyle/>
          <a:p>
            <a:r>
              <a:rPr lang="ro-RO" dirty="0" smtClean="0">
                <a:solidFill>
                  <a:schemeClr val="bg1"/>
                </a:solidFill>
              </a:rPr>
              <a:t>Acces la informații - aplicație și 							litigație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12568"/>
          </a:xfrm>
        </p:spPr>
        <p:txBody>
          <a:bodyPr/>
          <a:lstStyle/>
          <a:p>
            <a:r>
              <a:rPr lang="vi-VN" b="1" dirty="0"/>
              <a:t>5143</a:t>
            </a:r>
            <a:r>
              <a:rPr lang="vi-VN" dirty="0"/>
              <a:t> </a:t>
            </a:r>
            <a:r>
              <a:rPr lang="vi-VN" dirty="0" smtClean="0"/>
              <a:t>autorități</a:t>
            </a:r>
            <a:r>
              <a:rPr lang="en-GB" dirty="0" smtClean="0"/>
              <a:t>,</a:t>
            </a:r>
            <a:r>
              <a:rPr lang="fr-FR" dirty="0" smtClean="0"/>
              <a:t> </a:t>
            </a:r>
            <a:r>
              <a:rPr lang="fr-FR" b="1" dirty="0"/>
              <a:t>4226</a:t>
            </a:r>
            <a:r>
              <a:rPr lang="fr-FR" dirty="0"/>
              <a:t> </a:t>
            </a:r>
            <a:r>
              <a:rPr lang="fr-FR" dirty="0" err="1" smtClean="0"/>
              <a:t>cereri</a:t>
            </a:r>
            <a:r>
              <a:rPr lang="fr-FR" dirty="0" smtClean="0"/>
              <a:t>, </a:t>
            </a:r>
            <a:r>
              <a:rPr lang="fr-FR" b="1" dirty="0" smtClean="0"/>
              <a:t>903 r</a:t>
            </a:r>
            <a:r>
              <a:rPr lang="ro-RO" b="1" dirty="0" smtClean="0"/>
              <a:t>ăspunsuri de la 1 septembrie 2014</a:t>
            </a:r>
          </a:p>
          <a:p>
            <a:r>
              <a:rPr lang="ro-RO" b="1" dirty="0" smtClean="0"/>
              <a:t>Proces câștigat cu MEN pe baza Legii 544 care a dus la anularea retrospectivă a concursului Mirreillei Rădoi</a:t>
            </a:r>
          </a:p>
          <a:p>
            <a:r>
              <a:rPr lang="ro-RO" b="1" dirty="0" smtClean="0"/>
              <a:t>Motivații și studii de impact legi inițial tăinuite (2014 ”</a:t>
            </a:r>
            <a:r>
              <a:rPr lang="vi-VN" b="1" dirty="0" smtClean="0"/>
              <a:t>SAR </a:t>
            </a:r>
            <a:r>
              <a:rPr lang="vi-VN" b="1" dirty="0"/>
              <a:t>a obținut studiul de impact privitor la reducerea CAS, deși juriștii Ministerului Finanțelor susțin în continuare că nu erau obligați să îl facă </a:t>
            </a:r>
            <a:r>
              <a:rPr lang="vi-VN" b="1" dirty="0" smtClean="0"/>
              <a:t>public</a:t>
            </a:r>
            <a:r>
              <a:rPr lang="ro-RO" b="1" dirty="0" smtClean="0"/>
              <a:t>”)</a:t>
            </a:r>
            <a:endParaRPr lang="vi-VN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97FA-0FF3-43FF-BBD7-18C4C1F9FDC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04908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1560" y="908720"/>
            <a:ext cx="8044080" cy="1126901"/>
          </a:xfrm>
        </p:spPr>
        <p:txBody>
          <a:bodyPr/>
          <a:lstStyle/>
          <a:p>
            <a:r>
              <a:rPr lang="ro-RO" dirty="0" smtClean="0"/>
              <a:t/>
            </a:r>
            <a:br>
              <a:rPr lang="ro-RO" dirty="0" smtClean="0"/>
            </a:br>
            <a:r>
              <a:rPr lang="ro-RO" sz="3200" dirty="0" smtClean="0">
                <a:solidFill>
                  <a:schemeClr val="bg1"/>
                </a:solidFill>
              </a:rPr>
              <a:t>Monitorizare - Cum s-a deschis cazul </a:t>
            </a:r>
            <a:r>
              <a:rPr lang="ro-RO" sz="3200" dirty="0" smtClean="0">
                <a:solidFill>
                  <a:schemeClr val="tx1"/>
                </a:solidFill>
              </a:rPr>
              <a:t>ELENA</a:t>
            </a:r>
            <a:r>
              <a:rPr lang="ro-RO" sz="3200" dirty="0" smtClean="0">
                <a:solidFill>
                  <a:schemeClr val="bg1"/>
                </a:solidFill>
              </a:rPr>
              <a:t> </a:t>
            </a:r>
            <a:r>
              <a:rPr lang="ro-RO" sz="3200" dirty="0" smtClean="0">
                <a:solidFill>
                  <a:schemeClr val="tx1"/>
                </a:solidFill>
              </a:rPr>
              <a:t>UDREA</a:t>
            </a:r>
            <a:r>
              <a:rPr lang="ro-RO" dirty="0" smtClean="0"/>
              <a:t/>
            </a:r>
            <a:br>
              <a:rPr lang="ro-RO" dirty="0" smtClean="0"/>
            </a:br>
            <a:r>
              <a:rPr lang="ro-RO" dirty="0" smtClean="0"/>
              <a:t/>
            </a:r>
            <a:br>
              <a:rPr lang="ro-RO" dirty="0" smtClean="0"/>
            </a:br>
            <a:r>
              <a:rPr lang="en-US" dirty="0" smtClean="0"/>
              <a:t>Nu </a:t>
            </a:r>
            <a:r>
              <a:rPr lang="en-US" dirty="0" err="1" smtClean="0"/>
              <a:t>pierdem</a:t>
            </a:r>
            <a:r>
              <a:rPr lang="en-US" dirty="0" smtClean="0"/>
              <a:t> </a:t>
            </a:r>
            <a:r>
              <a:rPr lang="en-US" dirty="0" err="1" smtClean="0"/>
              <a:t>fondurile</a:t>
            </a:r>
            <a:r>
              <a:rPr lang="en-US" dirty="0" smtClean="0"/>
              <a:t> </a:t>
            </a:r>
            <a:r>
              <a:rPr lang="en-US" dirty="0" err="1" smtClean="0"/>
              <a:t>europene</a:t>
            </a:r>
            <a:r>
              <a:rPr lang="en-US" dirty="0" smtClean="0"/>
              <a:t> din </a:t>
            </a:r>
            <a:r>
              <a:rPr lang="en-US" dirty="0" err="1" smtClean="0"/>
              <a:t>greșeală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(13.07.2011)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45346" y="2057400"/>
            <a:ext cx="4629150" cy="3762044"/>
          </a:xfrm>
        </p:spPr>
      </p:pic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251520" y="2057400"/>
            <a:ext cx="3744415" cy="4613856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În</a:t>
            </a:r>
            <a:r>
              <a:rPr lang="en-US" sz="2000" dirty="0" smtClean="0"/>
              <a:t> </a:t>
            </a:r>
            <a:r>
              <a:rPr lang="en-US" sz="2000" dirty="0" err="1" smtClean="0"/>
              <a:t>cazul</a:t>
            </a:r>
            <a:r>
              <a:rPr lang="en-US" sz="2000" dirty="0" smtClean="0"/>
              <a:t> a </a:t>
            </a:r>
            <a:r>
              <a:rPr lang="en-US" sz="2000" dirty="0" err="1" smtClean="0"/>
              <a:t>patru</a:t>
            </a:r>
            <a:r>
              <a:rPr lang="en-US" sz="2000" dirty="0" smtClean="0"/>
              <a:t> </a:t>
            </a:r>
            <a:r>
              <a:rPr lang="en-US" sz="2000" dirty="0" err="1" smtClean="0"/>
              <a:t>proiecte</a:t>
            </a:r>
            <a:r>
              <a:rPr lang="en-US" sz="2000" dirty="0" smtClean="0"/>
              <a:t> </a:t>
            </a:r>
            <a:r>
              <a:rPr lang="en-US" sz="2000" dirty="0" err="1" smtClean="0"/>
              <a:t>în</a:t>
            </a:r>
            <a:r>
              <a:rPr lang="en-US" sz="2000" dirty="0" smtClean="0"/>
              <a:t> </a:t>
            </a:r>
            <a:r>
              <a:rPr lang="en-US" sz="2000" dirty="0" err="1" smtClean="0"/>
              <a:t>valoare</a:t>
            </a:r>
            <a:r>
              <a:rPr lang="en-US" sz="2000" dirty="0" smtClean="0"/>
              <a:t> de 800 de </a:t>
            </a:r>
            <a:r>
              <a:rPr lang="en-US" sz="2000" dirty="0" err="1" smtClean="0"/>
              <a:t>milioane</a:t>
            </a:r>
            <a:r>
              <a:rPr lang="en-US" sz="2000" dirty="0" smtClean="0"/>
              <a:t> de euro, AMPOR, </a:t>
            </a:r>
            <a:r>
              <a:rPr lang="en-US" sz="2000" dirty="0" err="1" smtClean="0"/>
              <a:t>subordonată</a:t>
            </a:r>
            <a:r>
              <a:rPr lang="en-US" sz="2000" dirty="0" smtClean="0"/>
              <a:t> </a:t>
            </a:r>
            <a:r>
              <a:rPr lang="en-US" sz="2000" dirty="0" err="1" smtClean="0"/>
              <a:t>Ministerului</a:t>
            </a:r>
            <a:r>
              <a:rPr lang="en-US" sz="2000" dirty="0" smtClean="0"/>
              <a:t> </a:t>
            </a:r>
            <a:r>
              <a:rPr lang="en-US" sz="2000" dirty="0" err="1" smtClean="0"/>
              <a:t>Dezvoltării</a:t>
            </a:r>
            <a:r>
              <a:rPr lang="en-US" sz="2000" dirty="0" smtClean="0"/>
              <a:t>, </a:t>
            </a:r>
            <a:r>
              <a:rPr lang="en-US" sz="2000" dirty="0" err="1" smtClean="0"/>
              <a:t>urmează</a:t>
            </a:r>
            <a:r>
              <a:rPr lang="en-US" sz="2000" dirty="0" smtClean="0"/>
              <a:t> </a:t>
            </a:r>
            <a:r>
              <a:rPr lang="en-US" sz="2000" dirty="0" err="1" smtClean="0"/>
              <a:t>să</a:t>
            </a:r>
            <a:r>
              <a:rPr lang="en-US" sz="2000" dirty="0" smtClean="0"/>
              <a:t> </a:t>
            </a:r>
            <a:r>
              <a:rPr lang="en-US" sz="2000" dirty="0" err="1" smtClean="0"/>
              <a:t>verifice</a:t>
            </a:r>
            <a:r>
              <a:rPr lang="en-US" sz="2000" dirty="0" smtClean="0"/>
              <a:t>, </a:t>
            </a:r>
            <a:r>
              <a:rPr lang="en-US" sz="2000" dirty="0" err="1" smtClean="0"/>
              <a:t>unul</a:t>
            </a:r>
            <a:r>
              <a:rPr lang="en-US" sz="2000" dirty="0" smtClean="0"/>
              <a:t> </a:t>
            </a:r>
            <a:r>
              <a:rPr lang="en-US" sz="2000" dirty="0" err="1" smtClean="0"/>
              <a:t>câte</a:t>
            </a:r>
            <a:r>
              <a:rPr lang="en-US" sz="2000" dirty="0" smtClean="0"/>
              <a:t> </a:t>
            </a:r>
            <a:r>
              <a:rPr lang="en-US" sz="2000" dirty="0" err="1" smtClean="0"/>
              <a:t>unul</a:t>
            </a:r>
            <a:r>
              <a:rPr lang="en-US" sz="2000" dirty="0" smtClean="0"/>
              <a:t>, </a:t>
            </a:r>
            <a:r>
              <a:rPr lang="en-US" sz="2000" dirty="0" err="1" smtClean="0"/>
              <a:t>toate</a:t>
            </a:r>
            <a:r>
              <a:rPr lang="en-US" sz="2000" dirty="0" smtClean="0"/>
              <a:t> </a:t>
            </a:r>
            <a:r>
              <a:rPr lang="en-US" sz="2000" dirty="0" err="1" smtClean="0"/>
              <a:t>cele</a:t>
            </a:r>
            <a:r>
              <a:rPr lang="en-US" sz="2000" dirty="0" smtClean="0"/>
              <a:t> 124 de </a:t>
            </a:r>
            <a:r>
              <a:rPr lang="en-US" sz="2000" dirty="0" err="1" smtClean="0"/>
              <a:t>proiecte</a:t>
            </a:r>
            <a:r>
              <a:rPr lang="en-US" sz="2000" dirty="0" smtClean="0"/>
              <a:t> ale sale, </a:t>
            </a:r>
            <a:r>
              <a:rPr lang="en-US" sz="2000" dirty="0" err="1" smtClean="0"/>
              <a:t>finanţate</a:t>
            </a:r>
            <a:r>
              <a:rPr lang="en-US" sz="2000" dirty="0" smtClean="0"/>
              <a:t> din </a:t>
            </a:r>
            <a:r>
              <a:rPr lang="en-US" sz="2000" dirty="0" err="1" smtClean="0"/>
              <a:t>bani</a:t>
            </a:r>
            <a:r>
              <a:rPr lang="en-US" sz="2000" dirty="0" smtClean="0"/>
              <a:t> </a:t>
            </a:r>
            <a:r>
              <a:rPr lang="en-US" sz="2000" dirty="0" err="1" smtClean="0"/>
              <a:t>europeni</a:t>
            </a:r>
            <a:r>
              <a:rPr lang="en-US" sz="2000" dirty="0" smtClean="0"/>
              <a:t>. CE a </a:t>
            </a:r>
            <a:r>
              <a:rPr lang="en-US" sz="2000" dirty="0" err="1" smtClean="0"/>
              <a:t>blocat</a:t>
            </a:r>
            <a:r>
              <a:rPr lang="en-US" sz="2000" dirty="0" smtClean="0"/>
              <a:t> </a:t>
            </a:r>
            <a:r>
              <a:rPr lang="en-US" sz="2000" dirty="0" err="1" smtClean="0"/>
              <a:t>temporar</a:t>
            </a:r>
            <a:r>
              <a:rPr lang="en-US" sz="2000" dirty="0" smtClean="0"/>
              <a:t> </a:t>
            </a:r>
            <a:r>
              <a:rPr lang="en-US" sz="2000" dirty="0" err="1" smtClean="0"/>
              <a:t>fondurile</a:t>
            </a:r>
            <a:r>
              <a:rPr lang="en-US" sz="2000" dirty="0" smtClean="0"/>
              <a:t>, </a:t>
            </a:r>
            <a:r>
              <a:rPr lang="en-US" sz="2000" dirty="0" err="1" smtClean="0"/>
              <a:t>dar</a:t>
            </a:r>
            <a:r>
              <a:rPr lang="en-US" sz="2000" dirty="0" smtClean="0"/>
              <a:t> </a:t>
            </a:r>
            <a:r>
              <a:rPr lang="en-US" sz="2000" dirty="0" err="1" smtClean="0"/>
              <a:t>dincolo</a:t>
            </a:r>
            <a:r>
              <a:rPr lang="en-US" sz="2000" dirty="0" smtClean="0"/>
              <a:t> de </a:t>
            </a:r>
            <a:r>
              <a:rPr lang="en-US" sz="2000" dirty="0" err="1" smtClean="0"/>
              <a:t>aceste</a:t>
            </a:r>
            <a:r>
              <a:rPr lang="en-US" sz="2000" dirty="0" smtClean="0"/>
              <a:t> </a:t>
            </a:r>
            <a:r>
              <a:rPr lang="en-US" sz="2000" dirty="0" err="1" smtClean="0"/>
              <a:t>verificări</a:t>
            </a:r>
            <a:r>
              <a:rPr lang="en-US" sz="2000" dirty="0" smtClean="0"/>
              <a:t>, tot </a:t>
            </a:r>
            <a:r>
              <a:rPr lang="en-US" sz="2000" dirty="0" err="1" smtClean="0"/>
              <a:t>mecanismul</a:t>
            </a:r>
            <a:r>
              <a:rPr lang="en-US" sz="2000" dirty="0" smtClean="0"/>
              <a:t> </a:t>
            </a:r>
            <a:r>
              <a:rPr lang="en-US" sz="2000" dirty="0" err="1" smtClean="0"/>
              <a:t>trebuie</a:t>
            </a:r>
            <a:r>
              <a:rPr lang="en-US" sz="2000" dirty="0" smtClean="0"/>
              <a:t> </a:t>
            </a:r>
            <a:r>
              <a:rPr lang="en-US" sz="2000" dirty="0" err="1" smtClean="0"/>
              <a:t>clarificat</a:t>
            </a:r>
            <a:r>
              <a:rPr lang="en-US" sz="2000" dirty="0" smtClean="0"/>
              <a:t> </a:t>
            </a:r>
            <a:r>
              <a:rPr lang="ro-RO" sz="2000" dirty="0" smtClean="0"/>
              <a:t>= cerere 544 SAR despre control</a:t>
            </a:r>
            <a:endParaRPr lang="en-US" sz="2000" dirty="0" smtClean="0"/>
          </a:p>
          <a:p>
            <a:r>
              <a:rPr lang="en-US" dirty="0" smtClean="0">
                <a:hlinkClick r:id="rId3"/>
              </a:rPr>
              <a:t>http://www.romaniacurata.ro/nu-pierdem-fondurile-europene-din-greseala-pacla-la-ministerul-dezvoltarii-privind-verificarea-achizitiilor-publice/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969352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-243408"/>
            <a:ext cx="7886700" cy="998113"/>
          </a:xfrm>
        </p:spPr>
        <p:txBody>
          <a:bodyPr/>
          <a:lstStyle/>
          <a:p>
            <a:pPr algn="ctr"/>
            <a:r>
              <a:rPr lang="ro-RO" sz="3200" dirty="0" smtClean="0">
                <a:solidFill>
                  <a:schemeClr val="bg1"/>
                </a:solidFill>
              </a:rPr>
              <a:t>CAMPANIE</a:t>
            </a:r>
            <a:r>
              <a:rPr lang="ro-RO" dirty="0" smtClean="0">
                <a:solidFill>
                  <a:schemeClr val="bg1"/>
                </a:solidFill>
              </a:rPr>
              <a:t/>
            </a:r>
            <a:br>
              <a:rPr lang="ro-RO" dirty="0" smtClean="0">
                <a:solidFill>
                  <a:schemeClr val="bg1"/>
                </a:solidFill>
              </a:rPr>
            </a:br>
            <a:r>
              <a:rPr lang="ro-RO" sz="2800" dirty="0">
                <a:solidFill>
                  <a:schemeClr val="bg1"/>
                </a:solidFill>
              </a:rPr>
              <a:t/>
            </a:r>
            <a:br>
              <a:rPr lang="ro-RO" sz="2800" dirty="0">
                <a:solidFill>
                  <a:schemeClr val="bg1"/>
                </a:solidFill>
              </a:rPr>
            </a:br>
            <a:r>
              <a:rPr lang="ro-RO" sz="2800" dirty="0" smtClean="0">
                <a:solidFill>
                  <a:schemeClr val="bg1"/>
                </a:solidFill>
              </a:rPr>
              <a:t/>
            </a:r>
            <a:br>
              <a:rPr lang="ro-RO" sz="2800" dirty="0" smtClean="0">
                <a:solidFill>
                  <a:schemeClr val="bg1"/>
                </a:solidFill>
              </a:rPr>
            </a:br>
            <a:r>
              <a:rPr lang="it-IT" sz="2800" dirty="0" smtClean="0">
                <a:solidFill>
                  <a:schemeClr val="bg1"/>
                </a:solidFill>
              </a:rPr>
              <a:t>Cat </a:t>
            </a:r>
            <a:r>
              <a:rPr lang="it-IT" sz="2800" dirty="0">
                <a:solidFill>
                  <a:schemeClr val="bg1"/>
                </a:solidFill>
              </a:rPr>
              <a:t>de vulnerabile sunt fondurile europene</a:t>
            </a:r>
            <a:r>
              <a:rPr lang="it-IT" sz="2800" dirty="0" smtClean="0">
                <a:solidFill>
                  <a:schemeClr val="bg1"/>
                </a:solidFill>
              </a:rPr>
              <a:t>? </a:t>
            </a:r>
            <a:r>
              <a:rPr lang="en-US" dirty="0" smtClean="0">
                <a:solidFill>
                  <a:schemeClr val="bg1"/>
                </a:solidFill>
              </a:rPr>
              <a:t>(21.04.2011)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1919" y="2060848"/>
            <a:ext cx="5218451" cy="3672408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Alina </a:t>
            </a:r>
            <a:r>
              <a:rPr lang="en-US" sz="2000" dirty="0" err="1" smtClean="0"/>
              <a:t>Mungiu-Pippidi</a:t>
            </a:r>
            <a:r>
              <a:rPr lang="en-US" sz="2000" dirty="0" smtClean="0"/>
              <a:t>: ”</a:t>
            </a:r>
            <a:r>
              <a:rPr lang="en-US" sz="2000" dirty="0" err="1" smtClean="0"/>
              <a:t>Fondurile</a:t>
            </a:r>
            <a:r>
              <a:rPr lang="en-US" sz="2000" dirty="0" smtClean="0"/>
              <a:t> </a:t>
            </a:r>
            <a:r>
              <a:rPr lang="en-US" sz="2000" dirty="0" err="1"/>
              <a:t>europene</a:t>
            </a:r>
            <a:r>
              <a:rPr lang="en-US" sz="2000" dirty="0"/>
              <a:t> din </a:t>
            </a:r>
            <a:r>
              <a:rPr lang="en-US" sz="2000" dirty="0" err="1"/>
              <a:t>România</a:t>
            </a:r>
            <a:r>
              <a:rPr lang="en-US" sz="2000" dirty="0"/>
              <a:t> </a:t>
            </a:r>
            <a:r>
              <a:rPr lang="en-US" sz="2000" dirty="0" err="1"/>
              <a:t>sînt</a:t>
            </a:r>
            <a:r>
              <a:rPr lang="en-US" sz="2000" dirty="0"/>
              <a:t> </a:t>
            </a:r>
            <a:r>
              <a:rPr lang="en-US" sz="2000" dirty="0" err="1"/>
              <a:t>extrem</a:t>
            </a:r>
            <a:r>
              <a:rPr lang="en-US" sz="2000" dirty="0"/>
              <a:t> de </a:t>
            </a:r>
            <a:r>
              <a:rPr lang="en-US" sz="2000" dirty="0" err="1"/>
              <a:t>vulnerabile</a:t>
            </a:r>
            <a:r>
              <a:rPr lang="en-US" sz="2000" dirty="0"/>
              <a:t> </a:t>
            </a:r>
            <a:r>
              <a:rPr lang="en-US" sz="2000" dirty="0" err="1"/>
              <a:t>cîtă</a:t>
            </a:r>
            <a:r>
              <a:rPr lang="en-US" sz="2000" dirty="0"/>
              <a:t> </a:t>
            </a:r>
            <a:r>
              <a:rPr lang="en-US" sz="2000" dirty="0" err="1"/>
              <a:t>vreme</a:t>
            </a:r>
            <a:r>
              <a:rPr lang="en-US" sz="2000" dirty="0"/>
              <a:t>, </a:t>
            </a:r>
            <a:r>
              <a:rPr lang="en-US" sz="2000" dirty="0" err="1"/>
              <a:t>deşi</a:t>
            </a:r>
            <a:r>
              <a:rPr lang="en-US" sz="2000" dirty="0"/>
              <a:t> </a:t>
            </a:r>
            <a:r>
              <a:rPr lang="en-US" sz="2000" dirty="0" err="1"/>
              <a:t>absorbţia</a:t>
            </a:r>
            <a:r>
              <a:rPr lang="en-US" sz="2000" dirty="0"/>
              <a:t> e sub </a:t>
            </a:r>
            <a:r>
              <a:rPr lang="en-US" sz="2000" dirty="0" err="1"/>
              <a:t>zece</a:t>
            </a:r>
            <a:r>
              <a:rPr lang="en-US" sz="2000" dirty="0"/>
              <a:t> la </a:t>
            </a:r>
            <a:r>
              <a:rPr lang="en-US" sz="2000" dirty="0" err="1"/>
              <a:t>sută</a:t>
            </a:r>
            <a:r>
              <a:rPr lang="en-US" sz="2000" dirty="0"/>
              <a:t>, la </a:t>
            </a:r>
            <a:r>
              <a:rPr lang="en-US" sz="2000" dirty="0" err="1"/>
              <a:t>unele</a:t>
            </a:r>
            <a:r>
              <a:rPr lang="en-US" sz="2000" dirty="0"/>
              <a:t> </a:t>
            </a:r>
            <a:r>
              <a:rPr lang="en-US" sz="2000" dirty="0" err="1"/>
              <a:t>planuri</a:t>
            </a:r>
            <a:r>
              <a:rPr lang="en-US" sz="2000" dirty="0"/>
              <a:t> </a:t>
            </a:r>
            <a:r>
              <a:rPr lang="en-US" sz="2000" dirty="0" err="1"/>
              <a:t>operaţionale</a:t>
            </a:r>
            <a:r>
              <a:rPr lang="en-US" sz="2000" dirty="0"/>
              <a:t> </a:t>
            </a:r>
            <a:r>
              <a:rPr lang="en-US" sz="2000" dirty="0" err="1"/>
              <a:t>ele</a:t>
            </a:r>
            <a:r>
              <a:rPr lang="en-US" sz="2000" dirty="0"/>
              <a:t> tot cu </a:t>
            </a:r>
            <a:r>
              <a:rPr lang="en-US" sz="2000" dirty="0" err="1"/>
              <a:t>dedicaţie</a:t>
            </a:r>
            <a:r>
              <a:rPr lang="en-US" sz="2000" dirty="0"/>
              <a:t> se </a:t>
            </a:r>
            <a:r>
              <a:rPr lang="en-US" sz="2000" dirty="0" err="1"/>
              <a:t>dau</a:t>
            </a:r>
            <a:r>
              <a:rPr lang="en-US" sz="2000" dirty="0" smtClean="0"/>
              <a:t>.”</a:t>
            </a:r>
          </a:p>
          <a:p>
            <a:r>
              <a:rPr lang="en-US" sz="2000" dirty="0" smtClean="0">
                <a:hlinkClick r:id="rId3"/>
              </a:rPr>
              <a:t>http://www.romaniacurata.ro/cat-de-vulnerabile-sunt-fondurile-europene/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1939798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34852"/>
            <a:ext cx="7886700" cy="1197735"/>
          </a:xfrm>
        </p:spPr>
        <p:txBody>
          <a:bodyPr/>
          <a:lstStyle/>
          <a:p>
            <a:r>
              <a:rPr lang="ro-RO" sz="2800" dirty="0" smtClean="0">
                <a:solidFill>
                  <a:schemeClr val="accent3"/>
                </a:solidFill>
              </a:rPr>
              <a:t>LĂRGIM CERCUL DEZBATERII</a:t>
            </a:r>
            <a:r>
              <a:rPr lang="ro-RO" dirty="0" smtClean="0"/>
              <a:t/>
            </a:r>
            <a:br>
              <a:rPr lang="ro-RO" dirty="0" smtClean="0"/>
            </a:br>
            <a:r>
              <a:rPr lang="ro-RO" dirty="0"/>
              <a:t/>
            </a:r>
            <a:br>
              <a:rPr lang="ro-RO" dirty="0"/>
            </a:br>
            <a:r>
              <a:rPr lang="en-US" dirty="0" smtClean="0"/>
              <a:t>De </a:t>
            </a:r>
            <a:r>
              <a:rPr lang="en-US" dirty="0" err="1" smtClean="0"/>
              <a:t>ce</a:t>
            </a:r>
            <a:r>
              <a:rPr lang="en-US" dirty="0" smtClean="0"/>
              <a:t> </a:t>
            </a:r>
            <a:r>
              <a:rPr lang="en-US" dirty="0" err="1" smtClean="0"/>
              <a:t>cheltuie</a:t>
            </a:r>
            <a:r>
              <a:rPr lang="en-US" dirty="0" smtClean="0"/>
              <a:t> </a:t>
            </a:r>
            <a:r>
              <a:rPr lang="en-US" dirty="0" err="1" smtClean="0"/>
              <a:t>statul</a:t>
            </a:r>
            <a:r>
              <a:rPr lang="en-US" dirty="0" smtClean="0"/>
              <a:t> </a:t>
            </a:r>
            <a:r>
              <a:rPr lang="en-US" dirty="0" err="1" smtClean="0"/>
              <a:t>român</a:t>
            </a:r>
            <a:r>
              <a:rPr lang="en-US" dirty="0" smtClean="0"/>
              <a:t> </a:t>
            </a:r>
            <a:r>
              <a:rPr lang="en-US" dirty="0" err="1" smtClean="0"/>
              <a:t>milioane</a:t>
            </a:r>
            <a:r>
              <a:rPr lang="en-US" dirty="0" smtClean="0"/>
              <a:t> de euro </a:t>
            </a:r>
            <a:r>
              <a:rPr lang="en-US" dirty="0" err="1" smtClean="0"/>
              <a:t>pe</a:t>
            </a:r>
            <a:r>
              <a:rPr lang="en-US" dirty="0" smtClean="0"/>
              <a:t> Gala </a:t>
            </a:r>
            <a:r>
              <a:rPr lang="en-US" dirty="0" err="1" smtClean="0"/>
              <a:t>lui</a:t>
            </a:r>
            <a:r>
              <a:rPr lang="en-US" dirty="0" smtClean="0"/>
              <a:t> </a:t>
            </a:r>
            <a:r>
              <a:rPr lang="en-US" dirty="0" err="1" smtClean="0"/>
              <a:t>Bute</a:t>
            </a:r>
            <a:r>
              <a:rPr lang="en-US" dirty="0" smtClean="0"/>
              <a:t>? (01.07.2011)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7391" y="2296496"/>
            <a:ext cx="4629150" cy="3547708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279560"/>
            <a:ext cx="2949178" cy="3589428"/>
          </a:xfrm>
        </p:spPr>
        <p:txBody>
          <a:bodyPr>
            <a:normAutofit fontScale="85000" lnSpcReduction="20000"/>
          </a:bodyPr>
          <a:lstStyle/>
          <a:p>
            <a:r>
              <a:rPr lang="en-US" sz="2000" dirty="0" smtClean="0"/>
              <a:t>”</a:t>
            </a:r>
            <a:r>
              <a:rPr lang="en-US" sz="2000" dirty="0" err="1" smtClean="0"/>
              <a:t>Vedete</a:t>
            </a:r>
            <a:r>
              <a:rPr lang="en-US" sz="2000" dirty="0"/>
              <a:t>, </a:t>
            </a:r>
            <a:r>
              <a:rPr lang="en-US" sz="2000" dirty="0" err="1"/>
              <a:t>oameni</a:t>
            </a:r>
            <a:r>
              <a:rPr lang="en-US" sz="2000" dirty="0"/>
              <a:t> de </a:t>
            </a:r>
            <a:r>
              <a:rPr lang="en-US" sz="2000" dirty="0" err="1"/>
              <a:t>afaceri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o </a:t>
            </a:r>
            <a:r>
              <a:rPr lang="en-US" sz="2000" dirty="0" err="1"/>
              <a:t>groaza</a:t>
            </a:r>
            <a:r>
              <a:rPr lang="en-US" sz="2000" dirty="0"/>
              <a:t> de </a:t>
            </a:r>
            <a:r>
              <a:rPr lang="en-US" sz="2000" dirty="0" err="1"/>
              <a:t>parlamentari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politicieni</a:t>
            </a:r>
            <a:r>
              <a:rPr lang="en-US" sz="2000" dirty="0"/>
              <a:t>, </a:t>
            </a:r>
            <a:r>
              <a:rPr lang="en-US" sz="2000" dirty="0" err="1"/>
              <a:t>printre</a:t>
            </a:r>
            <a:r>
              <a:rPr lang="en-US" sz="2000" dirty="0"/>
              <a:t> care </a:t>
            </a:r>
            <a:r>
              <a:rPr lang="en-US" sz="2000" dirty="0" err="1"/>
              <a:t>presedintele</a:t>
            </a:r>
            <a:r>
              <a:rPr lang="en-US" sz="2000" dirty="0"/>
              <a:t>, </a:t>
            </a:r>
            <a:r>
              <a:rPr lang="en-US" sz="2000" dirty="0" err="1"/>
              <a:t>primul-ministru</a:t>
            </a:r>
            <a:r>
              <a:rPr lang="en-US" sz="2000" dirty="0"/>
              <a:t>, </a:t>
            </a:r>
            <a:r>
              <a:rPr lang="en-US" sz="2000" dirty="0" err="1"/>
              <a:t>sefii</a:t>
            </a:r>
            <a:r>
              <a:rPr lang="en-US" sz="2000" dirty="0"/>
              <a:t> </a:t>
            </a:r>
            <a:r>
              <a:rPr lang="en-US" sz="2000" dirty="0" err="1"/>
              <a:t>opozitiei</a:t>
            </a:r>
            <a:r>
              <a:rPr lang="en-US" sz="2000" dirty="0"/>
              <a:t>, se </a:t>
            </a:r>
            <a:r>
              <a:rPr lang="en-US" sz="2000" dirty="0" err="1"/>
              <a:t>vor</a:t>
            </a:r>
            <a:r>
              <a:rPr lang="en-US" sz="2000" dirty="0"/>
              <a:t> </a:t>
            </a:r>
            <a:r>
              <a:rPr lang="en-US" sz="2000" dirty="0" err="1"/>
              <a:t>inghesui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isi</a:t>
            </a:r>
            <a:r>
              <a:rPr lang="en-US" sz="2000" dirty="0"/>
              <a:t> </a:t>
            </a:r>
            <a:r>
              <a:rPr lang="en-US" sz="2000" dirty="0" err="1"/>
              <a:t>faca</a:t>
            </a:r>
            <a:r>
              <a:rPr lang="en-US" sz="2000" dirty="0"/>
              <a:t> imagine </a:t>
            </a:r>
            <a:r>
              <a:rPr lang="en-US" sz="2000" dirty="0" err="1"/>
              <a:t>pe</a:t>
            </a:r>
            <a:r>
              <a:rPr lang="en-US" sz="2000" dirty="0"/>
              <a:t> </a:t>
            </a:r>
            <a:r>
              <a:rPr lang="en-US" sz="2000" dirty="0" err="1"/>
              <a:t>spatele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pumnii</a:t>
            </a:r>
            <a:r>
              <a:rPr lang="en-US" sz="2000" dirty="0"/>
              <a:t> </a:t>
            </a:r>
            <a:r>
              <a:rPr lang="en-US" sz="2000" dirty="0" err="1"/>
              <a:t>luati</a:t>
            </a:r>
            <a:r>
              <a:rPr lang="en-US" sz="2000" dirty="0"/>
              <a:t> de </a:t>
            </a:r>
            <a:r>
              <a:rPr lang="en-US" sz="2000" dirty="0" err="1"/>
              <a:t>Bute</a:t>
            </a:r>
            <a:r>
              <a:rPr lang="en-US" sz="2000" dirty="0"/>
              <a:t> la </a:t>
            </a:r>
            <a:r>
              <a:rPr lang="en-US" sz="2000" dirty="0" err="1"/>
              <a:t>Bucuresti</a:t>
            </a:r>
            <a:r>
              <a:rPr lang="en-US" sz="2000" dirty="0" smtClean="0"/>
              <a:t>.”</a:t>
            </a:r>
          </a:p>
          <a:p>
            <a:endParaRPr lang="en-US" sz="2000" dirty="0"/>
          </a:p>
          <a:p>
            <a:r>
              <a:rPr lang="en-US" sz="2000" dirty="0" smtClean="0">
                <a:hlinkClick r:id="rId3"/>
              </a:rPr>
              <a:t>http://www.romaniacurata.ro/dezbatere-de-ce-cheltuie-statul-roman-5-milioane-de-euro-pe-meciul-lui-bute-dar-nu-aloca-bani-pentru-olimpiada-din-2012/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5626116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886700" cy="1622737"/>
          </a:xfrm>
        </p:spPr>
        <p:txBody>
          <a:bodyPr>
            <a:normAutofit fontScale="90000"/>
          </a:bodyPr>
          <a:lstStyle/>
          <a:p>
            <a:r>
              <a:rPr lang="ro-RO" sz="3200" dirty="0" smtClean="0">
                <a:solidFill>
                  <a:schemeClr val="accent3"/>
                </a:solidFill>
              </a:rPr>
              <a:t>INVESTIGATIE CLASICA</a:t>
            </a:r>
            <a:r>
              <a:rPr lang="ro-RO" dirty="0" smtClean="0"/>
              <a:t/>
            </a:r>
            <a:br>
              <a:rPr lang="ro-RO" dirty="0" smtClean="0"/>
            </a:br>
            <a:r>
              <a:rPr lang="en-US" b="1" dirty="0" err="1" smtClean="0"/>
              <a:t>Sorina</a:t>
            </a:r>
            <a:r>
              <a:rPr lang="en-US" b="1" dirty="0" smtClean="0"/>
              <a:t> </a:t>
            </a:r>
            <a:r>
              <a:rPr lang="en-US" b="1" dirty="0" err="1"/>
              <a:t>Placinta</a:t>
            </a:r>
            <a:r>
              <a:rPr lang="en-US" b="1" dirty="0"/>
              <a:t> </a:t>
            </a:r>
            <a:r>
              <a:rPr lang="en-US" b="1" dirty="0" err="1"/>
              <a:t>promoveaza</a:t>
            </a:r>
            <a:r>
              <a:rPr lang="en-US" b="1" dirty="0"/>
              <a:t> </a:t>
            </a:r>
            <a:r>
              <a:rPr lang="en-US" b="1" dirty="0" err="1"/>
              <a:t>turismul</a:t>
            </a:r>
            <a:r>
              <a:rPr lang="en-US" b="1" dirty="0"/>
              <a:t> cu </a:t>
            </a:r>
            <a:r>
              <a:rPr lang="en-US" b="1" dirty="0" err="1"/>
              <a:t>milioane</a:t>
            </a:r>
            <a:r>
              <a:rPr lang="en-US" b="1" dirty="0"/>
              <a:t> de lei de la Elena </a:t>
            </a:r>
            <a:r>
              <a:rPr lang="en-US" b="1" dirty="0" err="1"/>
              <a:t>Udrea</a:t>
            </a:r>
            <a:r>
              <a:rPr lang="en-US" b="1" dirty="0"/>
              <a:t>. </a:t>
            </a:r>
            <a:r>
              <a:rPr lang="ro-RO" b="1" dirty="0" smtClean="0"/>
              <a:t/>
            </a:r>
            <a:br>
              <a:rPr lang="ro-RO" b="1" dirty="0" smtClean="0"/>
            </a:br>
            <a:r>
              <a:rPr lang="en-US" b="1" dirty="0" err="1" smtClean="0"/>
              <a:t>Doua</a:t>
            </a:r>
            <a:r>
              <a:rPr lang="en-US" b="1" dirty="0" smtClean="0"/>
              <a:t> </a:t>
            </a:r>
            <a:r>
              <a:rPr lang="en-US" b="1" dirty="0" err="1"/>
              <a:t>firme</a:t>
            </a:r>
            <a:r>
              <a:rPr lang="en-US" b="1" dirty="0"/>
              <a:t> </a:t>
            </a:r>
            <a:r>
              <a:rPr lang="en-US" b="1" dirty="0" err="1"/>
              <a:t>si</a:t>
            </a:r>
            <a:r>
              <a:rPr lang="en-US" b="1" dirty="0"/>
              <a:t> o </a:t>
            </a:r>
            <a:r>
              <a:rPr lang="en-US" b="1" dirty="0" err="1"/>
              <a:t>fundatie</a:t>
            </a:r>
            <a:r>
              <a:rPr lang="en-US" b="1" dirty="0"/>
              <a:t> </a:t>
            </a:r>
            <a:r>
              <a:rPr lang="en-US" b="1" dirty="0" err="1"/>
              <a:t>apartinand</a:t>
            </a:r>
            <a:r>
              <a:rPr lang="en-US" b="1" dirty="0"/>
              <a:t> </a:t>
            </a:r>
            <a:r>
              <a:rPr lang="en-US" b="1" dirty="0" err="1"/>
              <a:t>senatorului</a:t>
            </a:r>
            <a:r>
              <a:rPr lang="en-US" b="1" dirty="0"/>
              <a:t> PDL </a:t>
            </a:r>
            <a:r>
              <a:rPr lang="en-US" b="1" dirty="0" err="1"/>
              <a:t>traiesc</a:t>
            </a:r>
            <a:r>
              <a:rPr lang="en-US" b="1" dirty="0"/>
              <a:t> din </a:t>
            </a:r>
            <a:r>
              <a:rPr lang="en-US" b="1" dirty="0" err="1"/>
              <a:t>contracte</a:t>
            </a:r>
            <a:r>
              <a:rPr lang="en-US" b="1" dirty="0"/>
              <a:t> </a:t>
            </a:r>
            <a:r>
              <a:rPr lang="en-US" b="1" dirty="0" err="1" smtClean="0"/>
              <a:t>europene</a:t>
            </a:r>
            <a:r>
              <a:rPr lang="en-US" b="1" dirty="0" smtClean="0"/>
              <a:t> (20.06.2011)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74889" y="1841679"/>
            <a:ext cx="4629150" cy="3430724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841679"/>
            <a:ext cx="2949178" cy="4713668"/>
          </a:xfrm>
        </p:spPr>
        <p:txBody>
          <a:bodyPr>
            <a:noAutofit/>
          </a:bodyPr>
          <a:lstStyle/>
          <a:p>
            <a:r>
              <a:rPr lang="en-US" sz="1800" dirty="0" err="1"/>
              <a:t>Fostul</a:t>
            </a:r>
            <a:r>
              <a:rPr lang="en-US" sz="1800" dirty="0"/>
              <a:t> </a:t>
            </a:r>
            <a:r>
              <a:rPr lang="en-US" sz="1800" dirty="0" err="1"/>
              <a:t>ministru</a:t>
            </a:r>
            <a:r>
              <a:rPr lang="en-US" sz="1800" dirty="0"/>
              <a:t> al </a:t>
            </a:r>
            <a:r>
              <a:rPr lang="en-US" sz="1800" dirty="0" err="1"/>
              <a:t>Tineretului</a:t>
            </a:r>
            <a:r>
              <a:rPr lang="en-US" sz="1800" dirty="0"/>
              <a:t> </a:t>
            </a:r>
            <a:r>
              <a:rPr lang="en-US" sz="1800" dirty="0" err="1"/>
              <a:t>si</a:t>
            </a:r>
            <a:r>
              <a:rPr lang="en-US" sz="1800" dirty="0"/>
              <a:t> </a:t>
            </a:r>
            <a:r>
              <a:rPr lang="en-US" sz="1800" dirty="0" err="1"/>
              <a:t>Sportului</a:t>
            </a:r>
            <a:r>
              <a:rPr lang="en-US" sz="1800" dirty="0"/>
              <a:t>, </a:t>
            </a:r>
            <a:r>
              <a:rPr lang="en-US" sz="1800" dirty="0" err="1"/>
              <a:t>senatorul</a:t>
            </a:r>
            <a:r>
              <a:rPr lang="en-US" sz="1800" dirty="0"/>
              <a:t> PDL </a:t>
            </a:r>
            <a:r>
              <a:rPr lang="en-US" sz="1800" dirty="0" err="1"/>
              <a:t>Sorina</a:t>
            </a:r>
            <a:r>
              <a:rPr lang="en-US" sz="1800" dirty="0"/>
              <a:t> </a:t>
            </a:r>
            <a:r>
              <a:rPr lang="en-US" sz="1800" dirty="0" err="1"/>
              <a:t>Placinta</a:t>
            </a:r>
            <a:r>
              <a:rPr lang="en-US" sz="1800" dirty="0"/>
              <a:t>, a </a:t>
            </a:r>
            <a:r>
              <a:rPr lang="en-US" sz="1800" dirty="0" err="1"/>
              <a:t>reusit</a:t>
            </a:r>
            <a:r>
              <a:rPr lang="en-US" sz="1800" dirty="0"/>
              <a:t> </a:t>
            </a:r>
            <a:r>
              <a:rPr lang="en-US" sz="1800" dirty="0" err="1"/>
              <a:t>sa</a:t>
            </a:r>
            <a:r>
              <a:rPr lang="en-US" sz="1800" dirty="0"/>
              <a:t> </a:t>
            </a:r>
            <a:r>
              <a:rPr lang="en-US" sz="1800" dirty="0" err="1"/>
              <a:t>treaca</a:t>
            </a:r>
            <a:r>
              <a:rPr lang="en-US" sz="1800" dirty="0"/>
              <a:t> </a:t>
            </a:r>
            <a:r>
              <a:rPr lang="en-US" sz="1800" dirty="0" err="1"/>
              <a:t>peste</a:t>
            </a:r>
            <a:r>
              <a:rPr lang="en-US" sz="1800" dirty="0"/>
              <a:t> </a:t>
            </a:r>
            <a:r>
              <a:rPr lang="en-US" sz="1800" dirty="0" err="1"/>
              <a:t>criza</a:t>
            </a:r>
            <a:r>
              <a:rPr lang="en-US" sz="1800" dirty="0"/>
              <a:t> </a:t>
            </a:r>
            <a:r>
              <a:rPr lang="en-US" sz="1800" dirty="0" err="1"/>
              <a:t>economica</a:t>
            </a:r>
            <a:r>
              <a:rPr lang="en-US" sz="1800" dirty="0"/>
              <a:t>, </a:t>
            </a:r>
            <a:r>
              <a:rPr lang="en-US" sz="1800" dirty="0" err="1"/>
              <a:t>primind</a:t>
            </a:r>
            <a:r>
              <a:rPr lang="en-US" sz="1800" dirty="0"/>
              <a:t> </a:t>
            </a:r>
            <a:r>
              <a:rPr lang="en-US" sz="1800" dirty="0" err="1"/>
              <a:t>sume</a:t>
            </a:r>
            <a:r>
              <a:rPr lang="en-US" sz="1800" dirty="0"/>
              <a:t> </a:t>
            </a:r>
            <a:r>
              <a:rPr lang="en-US" sz="1800" dirty="0" err="1"/>
              <a:t>semnificative</a:t>
            </a:r>
            <a:r>
              <a:rPr lang="en-US" sz="1800" dirty="0"/>
              <a:t> de la </a:t>
            </a:r>
            <a:r>
              <a:rPr lang="en-US" sz="1800" dirty="0" err="1"/>
              <a:t>colega</a:t>
            </a:r>
            <a:r>
              <a:rPr lang="en-US" sz="1800" dirty="0"/>
              <a:t> </a:t>
            </a:r>
            <a:r>
              <a:rPr lang="en-US" sz="1800" dirty="0" err="1"/>
              <a:t>sa</a:t>
            </a:r>
            <a:r>
              <a:rPr lang="en-US" sz="1800" dirty="0"/>
              <a:t> de </a:t>
            </a:r>
            <a:r>
              <a:rPr lang="en-US" sz="1800" dirty="0" err="1"/>
              <a:t>partid</a:t>
            </a:r>
            <a:r>
              <a:rPr lang="en-US" sz="1800" dirty="0"/>
              <a:t> Elena </a:t>
            </a:r>
            <a:r>
              <a:rPr lang="en-US" sz="1800" dirty="0" err="1"/>
              <a:t>Udrea</a:t>
            </a:r>
            <a:r>
              <a:rPr lang="en-US" sz="1800" dirty="0"/>
              <a:t>. </a:t>
            </a:r>
            <a:r>
              <a:rPr lang="en-US" sz="1800" dirty="0" err="1"/>
              <a:t>Doua</a:t>
            </a:r>
            <a:r>
              <a:rPr lang="en-US" sz="1800" dirty="0"/>
              <a:t> </a:t>
            </a:r>
            <a:r>
              <a:rPr lang="en-US" sz="1800" dirty="0" err="1"/>
              <a:t>firme</a:t>
            </a:r>
            <a:r>
              <a:rPr lang="en-US" sz="1800" dirty="0"/>
              <a:t> </a:t>
            </a:r>
            <a:r>
              <a:rPr lang="en-US" sz="1800" dirty="0" err="1"/>
              <a:t>si</a:t>
            </a:r>
            <a:r>
              <a:rPr lang="en-US" sz="1800" dirty="0"/>
              <a:t> o </a:t>
            </a:r>
            <a:r>
              <a:rPr lang="en-US" sz="1800" dirty="0" err="1"/>
              <a:t>fundatie</a:t>
            </a:r>
            <a:r>
              <a:rPr lang="en-US" sz="1800" dirty="0"/>
              <a:t> </a:t>
            </a:r>
            <a:r>
              <a:rPr lang="en-US" sz="1800" dirty="0" err="1"/>
              <a:t>apartinand</a:t>
            </a:r>
            <a:r>
              <a:rPr lang="en-US" sz="1800" dirty="0"/>
              <a:t> </a:t>
            </a:r>
            <a:r>
              <a:rPr lang="en-US" sz="1800" dirty="0" err="1"/>
              <a:t>Sorinei</a:t>
            </a:r>
            <a:r>
              <a:rPr lang="en-US" sz="1800" dirty="0"/>
              <a:t> </a:t>
            </a:r>
            <a:r>
              <a:rPr lang="en-US" sz="1800" dirty="0" err="1"/>
              <a:t>Placinta</a:t>
            </a:r>
            <a:r>
              <a:rPr lang="en-US" sz="1800" dirty="0"/>
              <a:t> </a:t>
            </a:r>
            <a:r>
              <a:rPr lang="en-US" sz="1800" dirty="0" err="1"/>
              <a:t>promoveaza</a:t>
            </a:r>
            <a:r>
              <a:rPr lang="en-US" sz="1800" dirty="0"/>
              <a:t> </a:t>
            </a:r>
            <a:r>
              <a:rPr lang="en-US" sz="1800" dirty="0" err="1"/>
              <a:t>turismul</a:t>
            </a:r>
            <a:r>
              <a:rPr lang="en-US" sz="1800" dirty="0"/>
              <a:t> cu </a:t>
            </a:r>
            <a:r>
              <a:rPr lang="en-US" sz="1800" dirty="0" err="1"/>
              <a:t>fonduri</a:t>
            </a:r>
            <a:r>
              <a:rPr lang="en-US" sz="1800" dirty="0"/>
              <a:t> </a:t>
            </a:r>
            <a:r>
              <a:rPr lang="en-US" sz="1800" dirty="0" err="1"/>
              <a:t>europene</a:t>
            </a:r>
            <a:r>
              <a:rPr lang="en-US" sz="1800" dirty="0"/>
              <a:t>, </a:t>
            </a:r>
            <a:r>
              <a:rPr lang="en-US" sz="1800" dirty="0" err="1"/>
              <a:t>contractele</a:t>
            </a:r>
            <a:r>
              <a:rPr lang="en-US" sz="1800" dirty="0"/>
              <a:t> </a:t>
            </a:r>
            <a:r>
              <a:rPr lang="en-US" sz="1800" dirty="0" err="1"/>
              <a:t>fiind</a:t>
            </a:r>
            <a:r>
              <a:rPr lang="en-US" sz="1800" dirty="0"/>
              <a:t> </a:t>
            </a:r>
            <a:r>
              <a:rPr lang="en-US" sz="1800" dirty="0" err="1"/>
              <a:t>aprobate</a:t>
            </a:r>
            <a:r>
              <a:rPr lang="en-US" sz="1800" dirty="0"/>
              <a:t> de </a:t>
            </a:r>
            <a:r>
              <a:rPr lang="en-US" sz="1800" dirty="0" err="1"/>
              <a:t>Ministerul</a:t>
            </a:r>
            <a:r>
              <a:rPr lang="en-US" sz="1800" dirty="0"/>
              <a:t> </a:t>
            </a:r>
            <a:r>
              <a:rPr lang="en-US" sz="1800" dirty="0" err="1"/>
              <a:t>Dezvoltarii</a:t>
            </a:r>
            <a:r>
              <a:rPr lang="en-US" sz="1800" dirty="0"/>
              <a:t> </a:t>
            </a:r>
            <a:r>
              <a:rPr lang="en-US" sz="1800" dirty="0" err="1"/>
              <a:t>si</a:t>
            </a:r>
            <a:r>
              <a:rPr lang="en-US" sz="1800" dirty="0"/>
              <a:t> </a:t>
            </a:r>
            <a:r>
              <a:rPr lang="en-US" sz="1800" dirty="0" err="1"/>
              <a:t>Turismului</a:t>
            </a:r>
            <a:r>
              <a:rPr lang="en-US" sz="1800" dirty="0" smtClean="0"/>
              <a:t>.</a:t>
            </a:r>
          </a:p>
          <a:p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3792089" y="5301208"/>
            <a:ext cx="51125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hlinkClick r:id="rId3"/>
              </a:rPr>
              <a:t>http://www.romaniacurata.ro/sorina-placinta-promoveaza-turismul-cu-milioane-de-lei-de-la-elena-udrea-doua-firme-si-o-fundatie-apartinand-senatorului-pdl-traiesc-din-contracte-europene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1496351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85795"/>
            <a:ext cx="8229600" cy="5451494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endParaRPr lang="fr-BE" sz="3600" dirty="0" smtClean="0"/>
          </a:p>
          <a:p>
            <a:pPr algn="ctr">
              <a:buNone/>
            </a:pPr>
            <a:r>
              <a:rPr lang="fr-BE" sz="3600" dirty="0" smtClean="0"/>
              <a:t>FORMULARE DENUNTURI</a:t>
            </a:r>
          </a:p>
          <a:p>
            <a:r>
              <a:rPr lang="en-US" sz="3600" dirty="0"/>
              <a:t>Google </a:t>
            </a:r>
            <a:r>
              <a:rPr lang="en-US" sz="3600" dirty="0" smtClean="0"/>
              <a:t>Analytics </a:t>
            </a:r>
          </a:p>
          <a:p>
            <a:pPr marL="0" indent="0">
              <a:buNone/>
            </a:pPr>
            <a:r>
              <a:rPr lang="en-US" sz="3600" dirty="0"/>
              <a:t> </a:t>
            </a:r>
            <a:r>
              <a:rPr lang="en-US" sz="3600" dirty="0">
                <a:hlinkClick r:id="rId2"/>
              </a:rPr>
              <a:t>http://www.romaniacurata.ro/iii-cum-se-depune-o-sesizare-penala-plangere-si-sau-denunt/</a:t>
            </a:r>
            <a:r>
              <a:rPr lang="en-US" sz="3600" dirty="0"/>
              <a:t> </a:t>
            </a:r>
            <a:endParaRPr lang="ro-RO" sz="3600" dirty="0" smtClean="0"/>
          </a:p>
          <a:p>
            <a:pPr marL="0" indent="0">
              <a:buNone/>
            </a:pPr>
            <a:r>
              <a:rPr lang="en-US" sz="3600" dirty="0" smtClean="0"/>
              <a:t>In </a:t>
            </a:r>
            <a:r>
              <a:rPr lang="en-US" sz="3600" dirty="0" err="1" smtClean="0"/>
              <a:t>anul</a:t>
            </a:r>
            <a:r>
              <a:rPr lang="en-US" sz="3600" dirty="0" smtClean="0"/>
              <a:t> </a:t>
            </a:r>
            <a:r>
              <a:rPr lang="en-US" sz="3600" dirty="0"/>
              <a:t>2014 (1 </a:t>
            </a:r>
            <a:r>
              <a:rPr lang="en-US" sz="3600" dirty="0" err="1"/>
              <a:t>ian</a:t>
            </a:r>
            <a:r>
              <a:rPr lang="en-US" sz="3600" dirty="0"/>
              <a:t> -31 </a:t>
            </a:r>
            <a:r>
              <a:rPr lang="en-US" sz="3600" dirty="0" err="1"/>
              <a:t>dec</a:t>
            </a:r>
            <a:r>
              <a:rPr lang="en-US" sz="3600" dirty="0"/>
              <a:t>) </a:t>
            </a:r>
            <a:r>
              <a:rPr lang="ro-RO" sz="3600" dirty="0" smtClean="0"/>
              <a:t>- </a:t>
            </a:r>
            <a:r>
              <a:rPr lang="en-US" sz="3600" dirty="0" smtClean="0">
                <a:solidFill>
                  <a:srgbClr val="FF0000"/>
                </a:solidFill>
              </a:rPr>
              <a:t>42.595 </a:t>
            </a:r>
            <a:r>
              <a:rPr lang="en-US" sz="3600" dirty="0" smtClean="0"/>
              <a:t>downloads.</a:t>
            </a:r>
            <a:endParaRPr lang="en-US" sz="3600" dirty="0"/>
          </a:p>
          <a:p>
            <a:r>
              <a:rPr lang="en-US" sz="3600" dirty="0"/>
              <a:t> </a:t>
            </a:r>
            <a:r>
              <a:rPr lang="en-US" sz="3600" dirty="0">
                <a:hlinkClick r:id="rId3"/>
              </a:rPr>
              <a:t>http://www.romaniacurata.ro/sesizare-dna/</a:t>
            </a:r>
            <a:endParaRPr lang="en-US" sz="3600" dirty="0"/>
          </a:p>
          <a:p>
            <a:r>
              <a:rPr lang="en-US" sz="3600" dirty="0" err="1"/>
              <a:t>pentru</a:t>
            </a:r>
            <a:r>
              <a:rPr lang="en-US" sz="3600" dirty="0"/>
              <a:t> </a:t>
            </a:r>
            <a:r>
              <a:rPr lang="en-US" sz="3600" dirty="0" err="1"/>
              <a:t>anul</a:t>
            </a:r>
            <a:r>
              <a:rPr lang="en-US" sz="3600" dirty="0"/>
              <a:t> 2014 </a:t>
            </a:r>
            <a:r>
              <a:rPr lang="en-US" sz="3600" dirty="0" err="1"/>
              <a:t>avem</a:t>
            </a:r>
            <a:r>
              <a:rPr lang="en-US" sz="3600" dirty="0"/>
              <a:t> </a:t>
            </a:r>
            <a:r>
              <a:rPr lang="en-US" sz="3600" dirty="0">
                <a:solidFill>
                  <a:srgbClr val="FF0000"/>
                </a:solidFill>
              </a:rPr>
              <a:t>719</a:t>
            </a:r>
            <a:r>
              <a:rPr lang="en-US" sz="3600" dirty="0"/>
              <a:t> </a:t>
            </a:r>
            <a:r>
              <a:rPr lang="en-US" sz="3600" dirty="0" smtClean="0"/>
              <a:t>(</a:t>
            </a:r>
            <a:r>
              <a:rPr lang="en-US" sz="3600" dirty="0" err="1"/>
              <a:t>descarcari</a:t>
            </a:r>
            <a:r>
              <a:rPr lang="en-US" sz="3600" dirty="0"/>
              <a:t> </a:t>
            </a:r>
            <a:r>
              <a:rPr lang="en-US" sz="3600" dirty="0" err="1"/>
              <a:t>formular</a:t>
            </a:r>
            <a:r>
              <a:rPr lang="en-US" sz="3600" dirty="0"/>
              <a:t>)</a:t>
            </a:r>
          </a:p>
          <a:p>
            <a:pPr algn="ctr">
              <a:buNone/>
            </a:pPr>
            <a:endParaRPr lang="fr-BE" sz="1800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265021" cy="1622737"/>
          </a:xfrm>
        </p:spPr>
        <p:txBody>
          <a:bodyPr>
            <a:normAutofit/>
          </a:bodyPr>
          <a:lstStyle/>
          <a:p>
            <a:r>
              <a:rPr lang="ro-RO" sz="3200" dirty="0" smtClean="0">
                <a:solidFill>
                  <a:schemeClr val="accent3"/>
                </a:solidFill>
              </a:rPr>
              <a:t>CREȘTEREA PARTICIPĂRII PUBLICULUI</a:t>
            </a:r>
            <a:r>
              <a:rPr lang="ro-RO" dirty="0" smtClean="0"/>
              <a:t/>
            </a:r>
            <a:br>
              <a:rPr lang="ro-RO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06831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o-RO" smtClean="0"/>
              <a:t>Integritate publică– </a:t>
            </a:r>
            <a:r>
              <a:rPr lang="ro-RO" dirty="0" smtClean="0"/>
              <a:t>scor pe țări</a:t>
            </a:r>
            <a:endParaRPr lang="en-US" dirty="0"/>
          </a:p>
        </p:txBody>
      </p:sp>
      <p:sp>
        <p:nvSpPr>
          <p:cNvPr id="29700" name="Foliennummernplatzhalt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1BA3E61-A8B2-4827-88FE-B0BABC2644C6}" type="slidenum">
              <a:rPr lang="de-DE" altLang="en-US" smtClean="0"/>
              <a:pPr/>
              <a:t>19</a:t>
            </a:fld>
            <a:endParaRPr lang="de-DE" altLang="en-US" smtClean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sz="half" idx="1"/>
          </p:nvPr>
        </p:nvGraphicFramePr>
        <p:xfrm>
          <a:off x="684213" y="1671305"/>
          <a:ext cx="3352800" cy="4091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09995"/>
                <a:gridCol w="1142805"/>
              </a:tblGrid>
              <a:tr h="2727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Country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Score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27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Norway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10.00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27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Sweden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9.36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27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United Kingdom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9.22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27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France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9.15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27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Germany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7.63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27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Portugal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7.24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27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Slovenia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7.16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27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Czech Republic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6.37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27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Spain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6.16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27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Italy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5.45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27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Poland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5.35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27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Croatia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5.18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27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Georgia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5.01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27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Slovak Republic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4.96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graphicFrame>
        <p:nvGraphicFramePr>
          <p:cNvPr id="8" name="Inhaltsplatzhalter 7"/>
          <p:cNvGraphicFramePr>
            <a:graphicFrameLocks noGrp="1"/>
          </p:cNvGraphicFramePr>
          <p:nvPr>
            <p:ph sz="half" idx="2"/>
          </p:nvPr>
        </p:nvGraphicFramePr>
        <p:xfrm>
          <a:off x="4710114" y="1671305"/>
          <a:ext cx="3195637" cy="40918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9588"/>
                <a:gridCol w="1236049"/>
              </a:tblGrid>
              <a:tr h="2883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Country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Score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83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Bulgaria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4.73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83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Turkey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4.06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954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Macedonia, FYR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4.04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83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Serbia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3.61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83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Kazakhstan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3.46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83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Romania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3.01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83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Albania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2.96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74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Russian Federation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2.67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2712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Bosnia and Herzegovina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2.49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83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Azerbaijan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2.08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83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Tajikistan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1.41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835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Ukraine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1.41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1421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Kyrgyz Republic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8160812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-243408"/>
            <a:ext cx="8229600" cy="1143000"/>
          </a:xfrm>
        </p:spPr>
        <p:txBody>
          <a:bodyPr/>
          <a:lstStyle/>
          <a:p>
            <a:r>
              <a:rPr lang="ro-RO" dirty="0" smtClean="0">
                <a:solidFill>
                  <a:schemeClr val="bg1"/>
                </a:solidFill>
              </a:rPr>
              <a:t>Ce putem ști despre corupție?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/>
          <a:lstStyle/>
          <a:p>
            <a:r>
              <a:rPr lang="ro-RO" dirty="0" smtClean="0"/>
              <a:t>Putem cunoaște corupția în mod obiectiv (nu agregând trei păreri și numindu-le index)?</a:t>
            </a:r>
          </a:p>
          <a:p>
            <a:r>
              <a:rPr lang="ro-RO" dirty="0" smtClean="0"/>
              <a:t>Putem măsura corupția?</a:t>
            </a:r>
          </a:p>
          <a:p>
            <a:r>
              <a:rPr lang="ro-RO" dirty="0" smtClean="0"/>
              <a:t>Putem măsura capacitatea de apărare la corupție?</a:t>
            </a:r>
          </a:p>
          <a:p>
            <a:r>
              <a:rPr lang="ro-RO" dirty="0" smtClean="0"/>
              <a:t>Putem găsi indicatori care sunt sensibili la timp și la intervenție (când știm că anticorupția dă rezultate)? Când devine corupția excepția și nu regula?</a:t>
            </a:r>
          </a:p>
          <a:p>
            <a:r>
              <a:rPr lang="ro-RO" dirty="0" smtClean="0"/>
              <a:t>Cum contribuie societatea civilă la lupta cu corupția în mod eficient?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97FA-0FF3-43FF-BBD7-18C4C1F9FDC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5161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14338"/>
            <a:ext cx="8229600" cy="926430"/>
          </a:xfrm>
        </p:spPr>
        <p:txBody>
          <a:bodyPr>
            <a:normAutofit/>
          </a:bodyPr>
          <a:lstStyle/>
          <a:p>
            <a:r>
              <a:rPr lang="ro-RO" dirty="0" smtClean="0"/>
              <a:t>Ce e corupția</a:t>
            </a:r>
            <a:r>
              <a:rPr lang="en-US" dirty="0" smtClean="0"/>
              <a:t>?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0" y="2073349"/>
            <a:ext cx="7620000" cy="4180294"/>
          </a:xfrm>
        </p:spPr>
        <p:txBody>
          <a:bodyPr>
            <a:normAutofit/>
          </a:bodyPr>
          <a:lstStyle/>
          <a:p>
            <a:pPr marL="457200" indent="-457200"/>
            <a:r>
              <a:rPr lang="en-US" sz="2000" b="0" dirty="0" smtClean="0">
                <a:cs typeface="Times New Roman" pitchFamily="18" charset="0"/>
              </a:rPr>
              <a:t>	</a:t>
            </a:r>
          </a:p>
          <a:p>
            <a:endParaRPr lang="en-US" sz="2000" b="0" dirty="0" smtClean="0">
              <a:latin typeface="+mn-lt"/>
              <a:cs typeface="Times New Roman" pitchFamily="18" charset="0"/>
            </a:endParaRPr>
          </a:p>
          <a:p>
            <a:endParaRPr lang="en-US" sz="2000" b="0" dirty="0" smtClean="0">
              <a:latin typeface="+mn-lt"/>
              <a:cs typeface="Times New Roman" pitchFamily="18" charset="0"/>
            </a:endParaRPr>
          </a:p>
          <a:p>
            <a:endParaRPr lang="en-US" sz="2000" b="0" dirty="0" smtClean="0">
              <a:latin typeface="+mn-lt"/>
            </a:endParaRPr>
          </a:p>
          <a:p>
            <a:endParaRPr lang="en-GB" sz="2000" b="0" dirty="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88D7FC-A421-4CF4-A957-8F8F4DC26995}" type="slidenum">
              <a:rPr lang="de-DE" sz="2000" smtClean="0"/>
              <a:pPr/>
              <a:t>3</a:t>
            </a:fld>
            <a:endParaRPr lang="de-DE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490330" y="1484784"/>
            <a:ext cx="7910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sz="2400" dirty="0" smtClean="0"/>
              <a:t>C = </a:t>
            </a:r>
            <a:r>
              <a:rPr lang="ro-RO" sz="2400" dirty="0" smtClean="0"/>
              <a:t>Profit </a:t>
            </a:r>
            <a:r>
              <a:rPr lang="en-US" sz="2400" dirty="0" smtClean="0">
                <a:solidFill>
                  <a:schemeClr val="tx1"/>
                </a:solidFill>
              </a:rPr>
              <a:t>PRIVAT</a:t>
            </a:r>
            <a:r>
              <a:rPr lang="ro-RO" sz="2400" dirty="0" smtClean="0">
                <a:solidFill>
                  <a:schemeClr val="tx1"/>
                </a:solidFill>
              </a:rPr>
              <a:t> de pe urma abuzului funcției sau încrederii</a:t>
            </a:r>
            <a:r>
              <a:rPr lang="en-US" sz="2400" dirty="0" smtClean="0">
                <a:solidFill>
                  <a:schemeClr val="tx1"/>
                </a:solidFill>
              </a:rPr>
              <a:t> PUBLIC</a:t>
            </a:r>
            <a:r>
              <a:rPr lang="ro-RO" sz="2400" dirty="0" smtClean="0">
                <a:solidFill>
                  <a:schemeClr val="tx1"/>
                </a:solidFill>
              </a:rPr>
              <a:t>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smtClean="0"/>
              <a:t>(</a:t>
            </a:r>
            <a:r>
              <a:rPr lang="ro-RO" sz="2400" dirty="0" smtClean="0"/>
              <a:t>nivel </a:t>
            </a:r>
            <a:r>
              <a:rPr lang="en-US" sz="2400" dirty="0" smtClean="0"/>
              <a:t>individual)</a:t>
            </a:r>
          </a:p>
          <a:p>
            <a:pPr eaLnBrk="1" hangingPunct="1"/>
            <a:endParaRPr lang="en-US" sz="2400" dirty="0" smtClean="0"/>
          </a:p>
          <a:p>
            <a:pPr eaLnBrk="1" hangingPunct="1"/>
            <a:r>
              <a:rPr lang="en-US" sz="2400" dirty="0" smtClean="0"/>
              <a:t>C = </a:t>
            </a:r>
            <a:r>
              <a:rPr lang="en-US" sz="2400" dirty="0" err="1" smtClean="0">
                <a:solidFill>
                  <a:schemeClr val="tx1"/>
                </a:solidFill>
              </a:rPr>
              <a:t>Prevalen</a:t>
            </a:r>
            <a:r>
              <a:rPr lang="ro-RO" sz="2400" dirty="0" smtClean="0">
                <a:solidFill>
                  <a:schemeClr val="tx1"/>
                </a:solidFill>
              </a:rPr>
              <a:t>ța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ro-RO" sz="2400" dirty="0" smtClean="0">
                <a:solidFill>
                  <a:schemeClr val="tx1"/>
                </a:solidFill>
              </a:rPr>
              <a:t>alocării particulare de resurse publice (fonduri, protecție, justiție) contra normei de tratament egal și imparțial din partea statului</a:t>
            </a:r>
          </a:p>
          <a:p>
            <a:pPr eaLnBrk="1" hangingPunct="1"/>
            <a:endParaRPr lang="en-US" sz="2400" dirty="0" smtClean="0"/>
          </a:p>
          <a:p>
            <a:r>
              <a:rPr lang="en-US" sz="2400" b="1" dirty="0" smtClean="0">
                <a:solidFill>
                  <a:srgbClr val="C00000"/>
                </a:solidFill>
                <a:latin typeface="+mn-lt"/>
              </a:rPr>
              <a:t>Control</a:t>
            </a:r>
            <a:r>
              <a:rPr lang="ro-RO" sz="2400" b="1" dirty="0" smtClean="0">
                <a:solidFill>
                  <a:srgbClr val="C00000"/>
                </a:solidFill>
                <a:latin typeface="+mn-lt"/>
              </a:rPr>
              <a:t>ul</a:t>
            </a:r>
            <a:r>
              <a:rPr lang="en-US" sz="24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ro-RO" sz="2400" b="1" dirty="0" smtClean="0">
                <a:solidFill>
                  <a:srgbClr val="C00000"/>
                </a:solidFill>
                <a:latin typeface="+mn-lt"/>
              </a:rPr>
              <a:t>corupției </a:t>
            </a:r>
            <a:r>
              <a:rPr lang="en-US" sz="2400" dirty="0" smtClean="0">
                <a:solidFill>
                  <a:srgbClr val="C00000"/>
                </a:solidFill>
                <a:latin typeface="Calibri" pitchFamily="34" charset="0"/>
              </a:rPr>
              <a:t>= </a:t>
            </a:r>
            <a:r>
              <a:rPr lang="en-GB" sz="2400" dirty="0" err="1" smtClean="0">
                <a:solidFill>
                  <a:schemeClr val="tx1"/>
                </a:solidFill>
              </a:rPr>
              <a:t>capacit</a:t>
            </a:r>
            <a:r>
              <a:rPr lang="ro-RO" sz="2400" dirty="0" smtClean="0">
                <a:solidFill>
                  <a:schemeClr val="tx1"/>
                </a:solidFill>
              </a:rPr>
              <a:t>atea unei societăți de a constrânge comportamentul corupt pentru a menține </a:t>
            </a:r>
            <a:r>
              <a:rPr lang="en-GB" sz="2400" dirty="0" smtClean="0">
                <a:solidFill>
                  <a:schemeClr val="tx1"/>
                </a:solidFill>
              </a:rPr>
              <a:t>norm</a:t>
            </a:r>
            <a:r>
              <a:rPr lang="ro-RO" sz="2400" dirty="0"/>
              <a:t>a</a:t>
            </a:r>
            <a:r>
              <a:rPr lang="en-GB" sz="2400" dirty="0" smtClean="0">
                <a:solidFill>
                  <a:schemeClr val="tx1"/>
                </a:solidFill>
              </a:rPr>
              <a:t> </a:t>
            </a:r>
            <a:r>
              <a:rPr lang="ro-RO" sz="2400" dirty="0" smtClean="0">
                <a:solidFill>
                  <a:schemeClr val="tx1"/>
                </a:solidFill>
              </a:rPr>
              <a:t>integrității individuale în serviciul public și un stat care e autonom față de interesul unor persoane sau grupuri de interese private</a:t>
            </a:r>
            <a:endParaRPr lang="fr-BE" sz="2400" dirty="0"/>
          </a:p>
        </p:txBody>
      </p:sp>
    </p:spTree>
    <p:extLst>
      <p:ext uri="{BB962C8B-B14F-4D97-AF65-F5344CB8AC3E}">
        <p14:creationId xmlns:p14="http://schemas.microsoft.com/office/powerpoint/2010/main" xmlns="" val="2731523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r>
              <a:rPr lang="en-GB" dirty="0" err="1" smtClean="0"/>
              <a:t>Abordarea</a:t>
            </a:r>
            <a:r>
              <a:rPr lang="en-GB" dirty="0" smtClean="0"/>
              <a:t> </a:t>
            </a:r>
            <a:r>
              <a:rPr lang="ro-RO" dirty="0"/>
              <a:t>ș</a:t>
            </a:r>
            <a:r>
              <a:rPr lang="en-GB" dirty="0" err="1" smtClean="0"/>
              <a:t>tiin</a:t>
            </a:r>
            <a:r>
              <a:rPr lang="ro-RO" dirty="0" smtClean="0"/>
              <a:t>ț</a:t>
            </a:r>
            <a:r>
              <a:rPr lang="en-GB" dirty="0" err="1" smtClean="0"/>
              <a:t>ific</a:t>
            </a:r>
            <a:r>
              <a:rPr lang="ro-RO" dirty="0" smtClean="0"/>
              <a:t>ă</a:t>
            </a:r>
            <a:r>
              <a:rPr lang="en-GB" dirty="0" smtClean="0"/>
              <a:t>- de la </a:t>
            </a:r>
            <a:r>
              <a:rPr lang="en-GB" dirty="0" err="1" smtClean="0"/>
              <a:t>fapte</a:t>
            </a:r>
            <a:r>
              <a:rPr lang="en-GB" dirty="0" smtClean="0"/>
              <a:t> la </a:t>
            </a:r>
            <a:r>
              <a:rPr lang="en-GB" dirty="0" err="1" smtClean="0"/>
              <a:t>baze</a:t>
            </a:r>
            <a:r>
              <a:rPr lang="en-GB" dirty="0" smtClean="0"/>
              <a:t> de 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584" y="1700809"/>
            <a:ext cx="7272808" cy="4248472"/>
          </a:xfrm>
        </p:spPr>
        <p:txBody>
          <a:bodyPr/>
          <a:lstStyle/>
          <a:p>
            <a:r>
              <a:rPr lang="en-GB" dirty="0" err="1" smtClean="0"/>
              <a:t>Condamnari</a:t>
            </a:r>
            <a:r>
              <a:rPr lang="en-GB" dirty="0" smtClean="0"/>
              <a:t> DNA </a:t>
            </a:r>
            <a:r>
              <a:rPr lang="en-GB" dirty="0" err="1" smtClean="0"/>
              <a:t>pe</a:t>
            </a:r>
            <a:r>
              <a:rPr lang="en-GB" dirty="0" smtClean="0"/>
              <a:t> </a:t>
            </a:r>
            <a:r>
              <a:rPr lang="en-GB" dirty="0" err="1" smtClean="0"/>
              <a:t>judete</a:t>
            </a:r>
            <a:r>
              <a:rPr lang="ro-RO" dirty="0" smtClean="0"/>
              <a:t> </a:t>
            </a:r>
            <a:r>
              <a:rPr lang="en-GB" dirty="0" smtClean="0"/>
              <a:t>- </a:t>
            </a:r>
            <a:r>
              <a:rPr lang="en-GB" dirty="0" err="1" smtClean="0"/>
              <a:t>harta</a:t>
            </a:r>
            <a:r>
              <a:rPr lang="en-GB" dirty="0" smtClean="0"/>
              <a:t> </a:t>
            </a:r>
            <a:r>
              <a:rPr lang="en-GB" dirty="0" err="1" smtClean="0"/>
              <a:t>interactiva</a:t>
            </a:r>
            <a:endParaRPr lang="en-GB" dirty="0" smtClean="0"/>
          </a:p>
          <a:p>
            <a:r>
              <a:rPr lang="en-GB" dirty="0" err="1" smtClean="0"/>
              <a:t>Contracte</a:t>
            </a:r>
            <a:r>
              <a:rPr lang="en-GB" dirty="0" smtClean="0"/>
              <a:t> </a:t>
            </a:r>
            <a:r>
              <a:rPr lang="en-GB" dirty="0" err="1" smtClean="0"/>
              <a:t>infrastructura</a:t>
            </a:r>
            <a:r>
              <a:rPr lang="en-GB" dirty="0" smtClean="0"/>
              <a:t> </a:t>
            </a:r>
            <a:r>
              <a:rPr lang="en-GB" dirty="0" err="1" smtClean="0"/>
              <a:t>peste</a:t>
            </a:r>
            <a:r>
              <a:rPr lang="en-GB" dirty="0" smtClean="0"/>
              <a:t> 1 </a:t>
            </a:r>
            <a:r>
              <a:rPr lang="en-GB" dirty="0" err="1" smtClean="0"/>
              <a:t>milion</a:t>
            </a:r>
            <a:r>
              <a:rPr lang="en-GB" dirty="0" smtClean="0"/>
              <a:t> euro din 200</a:t>
            </a:r>
            <a:r>
              <a:rPr lang="ro-RO" dirty="0" smtClean="0"/>
              <a:t>7 (FP7 – anticorrp.eu)</a:t>
            </a:r>
          </a:p>
          <a:p>
            <a:r>
              <a:rPr lang="ro-RO" dirty="0" smtClean="0"/>
              <a:t>Monitorizări </a:t>
            </a:r>
            <a:r>
              <a:rPr lang="en-GB" dirty="0" smtClean="0"/>
              <a:t> </a:t>
            </a:r>
          </a:p>
          <a:p>
            <a:r>
              <a:rPr lang="en-GB" dirty="0" err="1" smtClean="0"/>
              <a:t>Bazele</a:t>
            </a:r>
            <a:r>
              <a:rPr lang="en-GB" dirty="0" smtClean="0"/>
              <a:t> de date permit nu </a:t>
            </a:r>
            <a:r>
              <a:rPr lang="en-GB" dirty="0" err="1" smtClean="0"/>
              <a:t>doar</a:t>
            </a:r>
            <a:r>
              <a:rPr lang="en-GB" dirty="0" smtClean="0"/>
              <a:t> </a:t>
            </a:r>
            <a:r>
              <a:rPr lang="en-GB" dirty="0" err="1" smtClean="0"/>
              <a:t>cuantificari</a:t>
            </a:r>
            <a:r>
              <a:rPr lang="en-GB" dirty="0" smtClean="0"/>
              <a:t> simple, ci </a:t>
            </a:r>
            <a:r>
              <a:rPr lang="en-GB" dirty="0" err="1" smtClean="0"/>
              <a:t>si</a:t>
            </a:r>
            <a:r>
              <a:rPr lang="en-GB" dirty="0" smtClean="0"/>
              <a:t> </a:t>
            </a:r>
            <a:r>
              <a:rPr lang="en-GB" dirty="0" err="1" smtClean="0"/>
              <a:t>analiza</a:t>
            </a:r>
            <a:r>
              <a:rPr lang="en-GB" dirty="0" smtClean="0"/>
              <a:t> </a:t>
            </a:r>
            <a:r>
              <a:rPr lang="en-GB" dirty="0" err="1" smtClean="0"/>
              <a:t>descriptiva</a:t>
            </a:r>
            <a:r>
              <a:rPr lang="en-GB" dirty="0" smtClean="0"/>
              <a:t>, </a:t>
            </a:r>
            <a:r>
              <a:rPr lang="en-GB" dirty="0" err="1" smtClean="0"/>
              <a:t>inferentiala</a:t>
            </a:r>
            <a:r>
              <a:rPr lang="en-GB" dirty="0" smtClean="0"/>
              <a:t> (</a:t>
            </a:r>
            <a:r>
              <a:rPr lang="en-GB" dirty="0" err="1" smtClean="0"/>
              <a:t>asocieri</a:t>
            </a:r>
            <a:r>
              <a:rPr lang="en-GB" dirty="0"/>
              <a:t>)</a:t>
            </a:r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352B-B971-4CB2-AFA2-76DE8DF1D18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3804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352B-B971-4CB2-AFA2-76DE8DF1D18B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xmlns="" val="697973999"/>
              </p:ext>
            </p:extLst>
          </p:nvPr>
        </p:nvGraphicFramePr>
        <p:xfrm>
          <a:off x="251520" y="548680"/>
          <a:ext cx="5616624" cy="2905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xmlns="" val="1073187762"/>
              </p:ext>
            </p:extLst>
          </p:nvPr>
        </p:nvGraphicFramePr>
        <p:xfrm>
          <a:off x="1907704" y="3573016"/>
          <a:ext cx="626591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627074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Condamn</a:t>
            </a:r>
            <a:r>
              <a:rPr lang="ro-RO" dirty="0" smtClean="0"/>
              <a:t>ări DNA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352B-B971-4CB2-AFA2-76DE8DF1D18B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xmlns="" val="1982635263"/>
              </p:ext>
            </p:extLst>
          </p:nvPr>
        </p:nvGraphicFramePr>
        <p:xfrm>
          <a:off x="395536" y="3789040"/>
          <a:ext cx="7200800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xmlns="" val="2014359317"/>
              </p:ext>
            </p:extLst>
          </p:nvPr>
        </p:nvGraphicFramePr>
        <p:xfrm>
          <a:off x="2339752" y="1124744"/>
          <a:ext cx="6553944" cy="285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261869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79712" y="5589240"/>
            <a:ext cx="6923112" cy="936080"/>
          </a:xfrm>
        </p:spPr>
        <p:txBody>
          <a:bodyPr/>
          <a:lstStyle/>
          <a:p>
            <a:pPr marL="0" indent="0">
              <a:buNone/>
            </a:pPr>
            <a:r>
              <a:rPr lang="ro-RO" dirty="0" smtClean="0"/>
              <a:t>Corupția duce la scăderea prezenței la vot și e un pericol major pentru democrație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A352B-B971-4CB2-AFA2-76DE8DF1D18B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xmlns="" val="3651569596"/>
              </p:ext>
            </p:extLst>
          </p:nvPr>
        </p:nvGraphicFramePr>
        <p:xfrm>
          <a:off x="107504" y="908720"/>
          <a:ext cx="7632848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789468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073" y="260648"/>
            <a:ext cx="8229600" cy="710406"/>
          </a:xfrm>
        </p:spPr>
        <p:txBody>
          <a:bodyPr/>
          <a:lstStyle/>
          <a:p>
            <a:r>
              <a:rPr lang="ro-RO" dirty="0"/>
              <a:t>H</a:t>
            </a:r>
            <a:r>
              <a:rPr lang="ro-RO" dirty="0" smtClean="0"/>
              <a:t>arta mitei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E97FA-0FF3-43FF-BBD7-18C4C1F9FDCF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 descr="C:\Users\Nick\Desktop\EU project 2011\overall bribery.bmp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8568952" cy="540060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xmlns="" val="3190778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7504" y="0"/>
            <a:ext cx="8291264" cy="6552728"/>
          </a:xfrm>
        </p:spPr>
        <p:txBody>
          <a:bodyPr/>
          <a:lstStyle/>
          <a:p>
            <a:pPr marL="0" indent="0" algn="ctr">
              <a:buNone/>
            </a:pPr>
            <a:endParaRPr lang="ro-RO" sz="800" b="1" dirty="0" smtClean="0"/>
          </a:p>
          <a:p>
            <a:pPr marL="0" indent="0" algn="ctr">
              <a:buNone/>
            </a:pPr>
            <a:r>
              <a:rPr lang="ro-RO" sz="3200" b="1" dirty="0" smtClean="0"/>
              <a:t>BIG DATA - </a:t>
            </a:r>
            <a:r>
              <a:rPr lang="en-US" sz="3200" b="1" dirty="0" err="1" smtClean="0"/>
              <a:t>Captura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entitatilor</a:t>
            </a:r>
            <a:r>
              <a:rPr lang="en-US" sz="3200" b="1" dirty="0" smtClean="0"/>
              <a:t> de stat in </a:t>
            </a:r>
            <a:r>
              <a:rPr lang="en-US" sz="3200" b="1" dirty="0" err="1" smtClean="0"/>
              <a:t>sectorul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constructiilor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intre</a:t>
            </a:r>
            <a:r>
              <a:rPr lang="en-US" sz="3200" b="1" dirty="0" smtClean="0"/>
              <a:t> 2007-2013</a:t>
            </a:r>
          </a:p>
          <a:p>
            <a:pPr algn="just"/>
            <a:r>
              <a:rPr lang="en-US" b="1" dirty="0" smtClean="0"/>
              <a:t>Indicator al </a:t>
            </a:r>
            <a:r>
              <a:rPr lang="en-US" b="1" dirty="0" err="1" smtClean="0"/>
              <a:t>capturii</a:t>
            </a:r>
            <a:r>
              <a:rPr lang="en-US" dirty="0" smtClean="0"/>
              <a:t>: </a:t>
            </a:r>
            <a:r>
              <a:rPr lang="en-US" dirty="0" err="1" smtClean="0"/>
              <a:t>daca</a:t>
            </a:r>
            <a:r>
              <a:rPr lang="en-US" dirty="0" smtClean="0"/>
              <a:t> </a:t>
            </a:r>
            <a:r>
              <a:rPr lang="en-US" dirty="0" err="1" smtClean="0"/>
              <a:t>proportia</a:t>
            </a:r>
            <a:r>
              <a:rPr lang="en-US" dirty="0" smtClean="0"/>
              <a:t> din </a:t>
            </a:r>
            <a:r>
              <a:rPr lang="en-US" dirty="0" err="1" smtClean="0"/>
              <a:t>bugetul</a:t>
            </a:r>
            <a:r>
              <a:rPr lang="en-US" dirty="0" smtClean="0"/>
              <a:t> de </a:t>
            </a:r>
            <a:r>
              <a:rPr lang="en-US" dirty="0" err="1" smtClean="0"/>
              <a:t>achizitii</a:t>
            </a:r>
            <a:r>
              <a:rPr lang="en-US" dirty="0" smtClean="0"/>
              <a:t> al </a:t>
            </a:r>
            <a:r>
              <a:rPr lang="en-US" dirty="0" err="1" smtClean="0"/>
              <a:t>unei</a:t>
            </a:r>
            <a:r>
              <a:rPr lang="en-US" dirty="0" smtClean="0"/>
              <a:t> </a:t>
            </a:r>
            <a:r>
              <a:rPr lang="en-US" dirty="0" err="1" smtClean="0"/>
              <a:t>autoritati</a:t>
            </a:r>
            <a:r>
              <a:rPr lang="en-US" dirty="0" smtClean="0"/>
              <a:t> </a:t>
            </a:r>
            <a:r>
              <a:rPr lang="en-US" dirty="0" err="1" smtClean="0"/>
              <a:t>contractante</a:t>
            </a:r>
            <a:r>
              <a:rPr lang="en-US" dirty="0" smtClean="0"/>
              <a:t> care merge </a:t>
            </a:r>
            <a:r>
              <a:rPr lang="en-US" dirty="0" err="1" smtClean="0"/>
              <a:t>catre</a:t>
            </a:r>
            <a:r>
              <a:rPr lang="en-US" dirty="0" smtClean="0"/>
              <a:t> un </a:t>
            </a:r>
            <a:r>
              <a:rPr lang="en-US" dirty="0" err="1" smtClean="0"/>
              <a:t>singur</a:t>
            </a:r>
            <a:r>
              <a:rPr lang="en-US" dirty="0" smtClean="0"/>
              <a:t> </a:t>
            </a:r>
            <a:r>
              <a:rPr lang="en-US" dirty="0" err="1" smtClean="0"/>
              <a:t>ofertant</a:t>
            </a:r>
            <a:r>
              <a:rPr lang="en-US" dirty="0" smtClean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smtClean="0"/>
              <a:t>an </a:t>
            </a:r>
            <a:r>
              <a:rPr lang="en-US" dirty="0" err="1" smtClean="0"/>
              <a:t>depaseste</a:t>
            </a:r>
            <a:r>
              <a:rPr lang="en-US" dirty="0" smtClean="0"/>
              <a:t> 50% in </a:t>
            </a:r>
            <a:r>
              <a:rPr lang="en-US" dirty="0" err="1" smtClean="0"/>
              <a:t>conditiile</a:t>
            </a:r>
            <a:r>
              <a:rPr lang="en-US" dirty="0" smtClean="0"/>
              <a:t> in care </a:t>
            </a:r>
            <a:r>
              <a:rPr lang="en-US" dirty="0" err="1" smtClean="0"/>
              <a:t>acea</a:t>
            </a:r>
            <a:r>
              <a:rPr lang="en-US" dirty="0" smtClean="0"/>
              <a:t> </a:t>
            </a:r>
            <a:r>
              <a:rPr lang="en-US" dirty="0" err="1" smtClean="0"/>
              <a:t>autoritate</a:t>
            </a:r>
            <a:r>
              <a:rPr lang="en-US" dirty="0" smtClean="0"/>
              <a:t> a </a:t>
            </a:r>
            <a:r>
              <a:rPr lang="en-US" dirty="0" err="1" smtClean="0"/>
              <a:t>oferit</a:t>
            </a:r>
            <a:r>
              <a:rPr lang="en-US" dirty="0" smtClean="0"/>
              <a:t> </a:t>
            </a:r>
            <a:r>
              <a:rPr lang="en-US" dirty="0" err="1" smtClean="0"/>
              <a:t>cel</a:t>
            </a:r>
            <a:r>
              <a:rPr lang="en-US" dirty="0" smtClean="0"/>
              <a:t> </a:t>
            </a:r>
            <a:r>
              <a:rPr lang="en-US" dirty="0" err="1" smtClean="0"/>
              <a:t>putin</a:t>
            </a:r>
            <a:r>
              <a:rPr lang="en-US" dirty="0" smtClean="0"/>
              <a:t> 3 </a:t>
            </a:r>
            <a:r>
              <a:rPr lang="en-US" dirty="0" err="1" smtClean="0"/>
              <a:t>contracte</a:t>
            </a:r>
            <a:r>
              <a:rPr lang="en-US" dirty="0" smtClean="0"/>
              <a:t> </a:t>
            </a:r>
            <a:r>
              <a:rPr lang="en-US" dirty="0" err="1" smtClean="0"/>
              <a:t>pe</a:t>
            </a:r>
            <a:r>
              <a:rPr lang="en-US" dirty="0" smtClean="0"/>
              <a:t> </a:t>
            </a:r>
            <a:r>
              <a:rPr lang="en-US" dirty="0" err="1" smtClean="0"/>
              <a:t>acel</a:t>
            </a:r>
            <a:r>
              <a:rPr lang="en-US" dirty="0" smtClean="0"/>
              <a:t> an</a:t>
            </a:r>
          </a:p>
          <a:p>
            <a:pPr algn="just"/>
            <a:r>
              <a:rPr lang="en-US" dirty="0" smtClean="0"/>
              <a:t>Am </a:t>
            </a:r>
            <a:r>
              <a:rPr lang="en-US" dirty="0" err="1" smtClean="0"/>
              <a:t>agregat</a:t>
            </a:r>
            <a:r>
              <a:rPr lang="en-US" dirty="0" smtClean="0"/>
              <a:t> </a:t>
            </a:r>
            <a:r>
              <a:rPr lang="en-US" dirty="0" err="1" smtClean="0"/>
              <a:t>valoarea</a:t>
            </a:r>
            <a:r>
              <a:rPr lang="en-US" dirty="0" smtClean="0"/>
              <a:t> </a:t>
            </a:r>
            <a:r>
              <a:rPr lang="en-US" dirty="0" err="1" smtClean="0"/>
              <a:t>totala</a:t>
            </a:r>
            <a:r>
              <a:rPr lang="en-US" dirty="0" smtClean="0"/>
              <a:t> </a:t>
            </a:r>
            <a:r>
              <a:rPr lang="en-US" dirty="0" err="1" smtClean="0"/>
              <a:t>anuala</a:t>
            </a:r>
            <a:r>
              <a:rPr lang="en-US" dirty="0" smtClean="0"/>
              <a:t> a </a:t>
            </a:r>
            <a:r>
              <a:rPr lang="en-US" dirty="0" err="1" smtClean="0"/>
              <a:t>contractelor</a:t>
            </a:r>
            <a:r>
              <a:rPr lang="en-US" dirty="0" smtClean="0"/>
              <a:t> </a:t>
            </a:r>
            <a:r>
              <a:rPr lang="ro-RO" dirty="0" smtClean="0"/>
              <a:t>de peste 1 mil. euro </a:t>
            </a:r>
            <a:r>
              <a:rPr lang="en-US" dirty="0" err="1" smtClean="0"/>
              <a:t>atribuite</a:t>
            </a:r>
            <a:r>
              <a:rPr lang="en-US" dirty="0" smtClean="0"/>
              <a:t> per </a:t>
            </a:r>
            <a:r>
              <a:rPr lang="en-US" dirty="0" err="1" smtClean="0"/>
              <a:t>autoritate</a:t>
            </a:r>
            <a:r>
              <a:rPr lang="en-US" dirty="0" smtClean="0"/>
              <a:t> </a:t>
            </a:r>
            <a:r>
              <a:rPr lang="en-US" dirty="0" err="1" smtClean="0"/>
              <a:t>contractanta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am </a:t>
            </a:r>
            <a:r>
              <a:rPr lang="en-US" dirty="0" err="1" smtClean="0"/>
              <a:t>calculat</a:t>
            </a:r>
            <a:r>
              <a:rPr lang="en-US" dirty="0" smtClean="0"/>
              <a:t> </a:t>
            </a:r>
            <a:r>
              <a:rPr lang="en-US" dirty="0" err="1" smtClean="0"/>
              <a:t>proportia</a:t>
            </a:r>
            <a:r>
              <a:rPr lang="en-US" dirty="0" smtClean="0"/>
              <a:t> </a:t>
            </a:r>
            <a:r>
              <a:rPr lang="en-US" dirty="0" err="1" smtClean="0"/>
              <a:t>fiecarui</a:t>
            </a:r>
            <a:r>
              <a:rPr lang="en-US" dirty="0" smtClean="0"/>
              <a:t> castigator </a:t>
            </a:r>
            <a:r>
              <a:rPr lang="en-US" dirty="0" err="1" smtClean="0"/>
              <a:t>vizavi</a:t>
            </a:r>
            <a:r>
              <a:rPr lang="en-US" dirty="0" smtClean="0"/>
              <a:t> de </a:t>
            </a:r>
            <a:r>
              <a:rPr lang="en-US" dirty="0" err="1" smtClean="0"/>
              <a:t>autoritatea</a:t>
            </a:r>
            <a:r>
              <a:rPr lang="en-US" dirty="0" smtClean="0"/>
              <a:t> </a:t>
            </a:r>
            <a:r>
              <a:rPr lang="en-US" dirty="0" err="1" smtClean="0"/>
              <a:t>contractanta</a:t>
            </a:r>
            <a:r>
              <a:rPr lang="en-US" dirty="0" smtClean="0"/>
              <a:t> </a:t>
            </a:r>
            <a:r>
              <a:rPr lang="en-US" dirty="0" err="1" smtClean="0"/>
              <a:t>vizata</a:t>
            </a:r>
            <a:endParaRPr lang="ro-RO" dirty="0" smtClean="0"/>
          </a:p>
          <a:p>
            <a:pPr algn="just"/>
            <a:r>
              <a:rPr lang="ro-RO" dirty="0" smtClean="0"/>
              <a:t>Firme conectate politic din declaratii de avere ale </a:t>
            </a:r>
            <a:r>
              <a:rPr lang="ro-RO" b="1" dirty="0" smtClean="0">
                <a:solidFill>
                  <a:srgbClr val="FF0000"/>
                </a:solidFill>
              </a:rPr>
              <a:t>comisiilor de achizitii</a:t>
            </a:r>
            <a:r>
              <a:rPr lang="ro-RO" dirty="0" smtClean="0"/>
              <a:t>, donatii de partid, presa</a:t>
            </a:r>
            <a:endParaRPr lang="en-US" dirty="0" smtClean="0"/>
          </a:p>
          <a:p>
            <a:pPr algn="just"/>
            <a:endParaRPr lang="en-US" sz="2300" dirty="0" smtClean="0"/>
          </a:p>
          <a:p>
            <a:pPr algn="just"/>
            <a:endParaRPr lang="en-US" sz="2300" dirty="0" smtClean="0"/>
          </a:p>
          <a:p>
            <a:pPr algn="just"/>
            <a:endParaRPr lang="en-US" sz="2300" dirty="0" smtClean="0"/>
          </a:p>
          <a:p>
            <a:pPr marL="0" indent="0" algn="just">
              <a:buNone/>
            </a:pPr>
            <a:r>
              <a:rPr lang="en-US" sz="2400" dirty="0" smtClean="0"/>
              <a:t> </a:t>
            </a:r>
          </a:p>
          <a:p>
            <a:pPr marL="0" indent="0" algn="just">
              <a:buNone/>
            </a:pPr>
            <a:endParaRPr lang="ro-RO" sz="2400" dirty="0" smtClean="0"/>
          </a:p>
          <a:p>
            <a:pPr>
              <a:buNone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xmlns="" val="128097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3972</TotalTime>
  <Words>874</Words>
  <Application>Microsoft Office PowerPoint</Application>
  <PresentationFormat>On-screen Show (4:3)</PresentationFormat>
  <Paragraphs>167</Paragraphs>
  <Slides>19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Default Design</vt:lpstr>
      <vt:lpstr>Slide 1</vt:lpstr>
      <vt:lpstr>Ce putem ști despre corupție?</vt:lpstr>
      <vt:lpstr>Ce e corupția?</vt:lpstr>
      <vt:lpstr>Abordarea științifică- de la fapte la baze de date</vt:lpstr>
      <vt:lpstr>Slide 5</vt:lpstr>
      <vt:lpstr>Condamnări DNA</vt:lpstr>
      <vt:lpstr>Slide 7</vt:lpstr>
      <vt:lpstr>Harta mitei</vt:lpstr>
      <vt:lpstr>Slide 9</vt:lpstr>
      <vt:lpstr>Slide 10</vt:lpstr>
      <vt:lpstr>Slide 11</vt:lpstr>
      <vt:lpstr>Slide 12</vt:lpstr>
      <vt:lpstr>Acces la informații - aplicație și        litigație</vt:lpstr>
      <vt:lpstr> Monitorizare - Cum s-a deschis cazul ELENA UDREA  Nu pierdem fondurile europene din greșeală (13.07.2011)</vt:lpstr>
      <vt:lpstr>CAMPANIE   Cat de vulnerabile sunt fondurile europene? (21.04.2011)</vt:lpstr>
      <vt:lpstr>LĂRGIM CERCUL DEZBATERII  De ce cheltuie statul român milioane de euro pe Gala lui Bute? (01.07.2011)</vt:lpstr>
      <vt:lpstr>INVESTIGATIE CLASICA Sorina Placinta promoveaza turismul cu milioane de lei de la Elena Udrea.  Doua firme si o fundatie apartinand senatorului PDL traiesc din contracte europene (20.06.2011) </vt:lpstr>
      <vt:lpstr>CREȘTEREA PARTICIPĂRII PUBLICULUI </vt:lpstr>
      <vt:lpstr>Integritate publică– scor pe țări</vt:lpstr>
    </vt:vector>
  </TitlesOfParts>
  <Company>SAR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PENSIONAREA ANTICIPATĂ Boala sistemului public de pensii?</dc:title>
  <dc:creator>Laura</dc:creator>
  <cp:lastModifiedBy>Macs</cp:lastModifiedBy>
  <cp:revision>223</cp:revision>
  <cp:lastPrinted>2015-04-15T06:44:56Z</cp:lastPrinted>
  <dcterms:created xsi:type="dcterms:W3CDTF">2011-11-04T18:47:49Z</dcterms:created>
  <dcterms:modified xsi:type="dcterms:W3CDTF">2015-04-15T09:55:53Z</dcterms:modified>
</cp:coreProperties>
</file>