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73" r:id="rId10"/>
    <p:sldId id="263" r:id="rId11"/>
    <p:sldId id="270" r:id="rId12"/>
    <p:sldId id="264" r:id="rId13"/>
    <p:sldId id="271" r:id="rId14"/>
    <p:sldId id="265" r:id="rId15"/>
    <p:sldId id="272" r:id="rId16"/>
    <p:sldId id="266" r:id="rId17"/>
    <p:sldId id="268" r:id="rId18"/>
    <p:sldId id="274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582" autoAdjust="0"/>
  </p:normalViewPr>
  <p:slideViewPr>
    <p:cSldViewPr>
      <p:cViewPr varScale="1">
        <p:scale>
          <a:sx n="70" d="100"/>
          <a:sy n="70" d="100"/>
        </p:scale>
        <p:origin x="138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85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37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874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9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35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24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691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6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97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99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43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0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273D7-40EF-459D-B2E7-4767D1AA621E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80A59-513B-4C04-9BBF-4FD4032E7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9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ontact@romaniacurata.ro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://www.euro-freelancers.eu/wp-content/themes/wp-clearphoto1/scripts/timthumb.php?src=http://www.euro-freelancers.eu/wp-content/uploads/Funding-Image.jpg&amp;w=600&amp;h=400&amp;z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FB8D5A3-F497-4585-8791-3E3BEC513AC8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2" descr="sar-societatea-academica-din-roman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300" y="571500"/>
            <a:ext cx="1287463" cy="64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286000" y="57148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dirty="0" smtClean="0"/>
              <a:t> </a:t>
            </a:r>
            <a:r>
              <a:rPr lang="ro-RO" i="1" dirty="0" smtClean="0"/>
              <a:t>Proiect finanțat prin granturile SEE 2009-20</a:t>
            </a:r>
            <a:r>
              <a:rPr lang="en-US" i="1" dirty="0" smtClean="0"/>
              <a:t>14</a:t>
            </a:r>
          </a:p>
          <a:p>
            <a:pPr algn="ctr"/>
            <a:r>
              <a:rPr lang="ro-RO" i="1" dirty="0" smtClean="0"/>
              <a:t>în cadrul Fondului ONG in România</a:t>
            </a:r>
            <a:endParaRPr lang="en-US" i="1" dirty="0"/>
          </a:p>
        </p:txBody>
      </p:sp>
      <p:sp>
        <p:nvSpPr>
          <p:cNvPr id="9" name="Rectangle 8"/>
          <p:cNvSpPr/>
          <p:nvPr/>
        </p:nvSpPr>
        <p:spPr>
          <a:xfrm>
            <a:off x="857224" y="1928802"/>
            <a:ext cx="7715304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o-RO" sz="3200" b="1" dirty="0" smtClean="0"/>
          </a:p>
          <a:p>
            <a:pPr algn="ctr"/>
            <a:r>
              <a:rPr lang="ro-RO" sz="3200" b="1" dirty="0" smtClean="0"/>
              <a:t>Dezvoltarea capacității de monitorizare a bunei guvernări prin </a:t>
            </a:r>
          </a:p>
          <a:p>
            <a:pPr algn="ctr"/>
            <a:r>
              <a:rPr lang="ro-RO" sz="3200" b="1" dirty="0" smtClean="0">
                <a:solidFill>
                  <a:srgbClr val="C00000"/>
                </a:solidFill>
              </a:rPr>
              <a:t>Alianța pentru o Românie Curată</a:t>
            </a:r>
            <a:endParaRPr lang="en-US" sz="3200" dirty="0" smtClean="0">
              <a:solidFill>
                <a:srgbClr val="C00000"/>
              </a:solidFill>
            </a:endParaRPr>
          </a:p>
          <a:p>
            <a:pPr algn="ctr"/>
            <a:endParaRPr lang="ro-RO" b="1" i="1" dirty="0">
              <a:solidFill>
                <a:srgbClr val="0066FF"/>
              </a:solidFill>
            </a:endParaRPr>
          </a:p>
        </p:txBody>
      </p:sp>
      <p:pic>
        <p:nvPicPr>
          <p:cNvPr id="10" name="Picture 4" descr="EEA Grant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571480"/>
            <a:ext cx="92392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C:\Users\Alexandra\Desktop\ARC\sigle\sigla 3.jpg"/>
          <p:cNvPicPr>
            <a:picLocks noChangeAspect="1" noChangeArrowheads="1"/>
          </p:cNvPicPr>
          <p:nvPr/>
        </p:nvPicPr>
        <p:blipFill>
          <a:blip r:embed="rId4" cstate="print"/>
          <a:srcRect t="2449"/>
          <a:stretch>
            <a:fillRect/>
          </a:stretch>
        </p:blipFill>
        <p:spPr bwMode="auto">
          <a:xfrm>
            <a:off x="0" y="5105400"/>
            <a:ext cx="9144000" cy="132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b="1" dirty="0" err="1"/>
              <a:t>Consilii</a:t>
            </a:r>
            <a:r>
              <a:rPr lang="en-US" b="1" dirty="0"/>
              <a:t> </a:t>
            </a:r>
            <a:r>
              <a:rPr lang="en-US" b="1" dirty="0" err="1" smtClean="0"/>
              <a:t>Județene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o-RO" dirty="0" smtClean="0"/>
              <a:t>	</a:t>
            </a:r>
            <a:r>
              <a:rPr lang="en-US" u="sng" dirty="0" smtClean="0"/>
              <a:t>Rata de r</a:t>
            </a:r>
            <a:r>
              <a:rPr lang="ro-RO" u="sng" dirty="0" smtClean="0"/>
              <a:t>ă</a:t>
            </a:r>
            <a:r>
              <a:rPr lang="en-US" u="sng" dirty="0" err="1" smtClean="0"/>
              <a:t>spuns</a:t>
            </a:r>
            <a:r>
              <a:rPr lang="en-US" u="sng" dirty="0" smtClean="0"/>
              <a:t>  44%</a:t>
            </a:r>
          </a:p>
          <a:p>
            <a:pPr>
              <a:buNone/>
            </a:pPr>
            <a:r>
              <a:rPr lang="ro-RO" b="1" dirty="0" smtClean="0"/>
              <a:t>	Cele mai rapide răspunsuri</a:t>
            </a:r>
            <a:r>
              <a:rPr lang="en-US" b="1" dirty="0" smtClean="0"/>
              <a:t>:</a:t>
            </a:r>
            <a:endParaRPr lang="en-US" b="1" dirty="0"/>
          </a:p>
          <a:p>
            <a:pPr lvl="0"/>
            <a:r>
              <a:rPr lang="en-US" dirty="0"/>
              <a:t>CJ </a:t>
            </a:r>
            <a:r>
              <a:rPr lang="en-US" dirty="0" err="1"/>
              <a:t>Bistrita</a:t>
            </a:r>
            <a:r>
              <a:rPr lang="en-US" dirty="0"/>
              <a:t> </a:t>
            </a:r>
            <a:r>
              <a:rPr lang="en-US" dirty="0" err="1"/>
              <a:t>Nasaud</a:t>
            </a:r>
            <a:r>
              <a:rPr lang="en-US" dirty="0"/>
              <a:t> - 6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/>
              <a:t>CJ Giurgiu  – 7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/>
              <a:t>CJ </a:t>
            </a:r>
            <a:r>
              <a:rPr lang="en-US" dirty="0" err="1"/>
              <a:t>Salaj</a:t>
            </a:r>
            <a:r>
              <a:rPr lang="en-US" dirty="0"/>
              <a:t>  – 7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/>
              <a:t>CJ </a:t>
            </a:r>
            <a:r>
              <a:rPr lang="en-US" dirty="0" err="1"/>
              <a:t>Teleorman</a:t>
            </a:r>
            <a:r>
              <a:rPr lang="en-US" dirty="0"/>
              <a:t>  – 8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/>
              <a:t>CJ </a:t>
            </a:r>
            <a:r>
              <a:rPr lang="en-US" dirty="0" err="1"/>
              <a:t>Valcea</a:t>
            </a:r>
            <a:r>
              <a:rPr lang="en-US" dirty="0"/>
              <a:t> – 9 </a:t>
            </a:r>
            <a:r>
              <a:rPr lang="en-US" dirty="0" err="1"/>
              <a:t>zile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91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Topul rușinii - Consilii Județene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x-none" b="1" smtClean="0"/>
              <a:t>Botoşani </a:t>
            </a:r>
            <a:endParaRPr lang="ro-RO" b="1" dirty="0" smtClean="0"/>
          </a:p>
          <a:p>
            <a:r>
              <a:rPr lang="x-none" b="1" smtClean="0"/>
              <a:t>Brăila </a:t>
            </a:r>
            <a:endParaRPr lang="ro-RO" b="1" dirty="0" smtClean="0"/>
          </a:p>
          <a:p>
            <a:r>
              <a:rPr lang="x-none" b="1" smtClean="0"/>
              <a:t>Braşov</a:t>
            </a:r>
            <a:r>
              <a:rPr lang="ro-RO" b="1" dirty="0" smtClean="0"/>
              <a:t> </a:t>
            </a:r>
          </a:p>
          <a:p>
            <a:r>
              <a:rPr lang="x-none" b="1" smtClean="0"/>
              <a:t>Constanţa </a:t>
            </a:r>
            <a:endParaRPr lang="ro-RO" b="1" dirty="0" smtClean="0"/>
          </a:p>
          <a:p>
            <a:r>
              <a:rPr lang="x-none" b="1" smtClean="0"/>
              <a:t>Covasna </a:t>
            </a:r>
            <a:endParaRPr lang="ro-RO" b="1" dirty="0" smtClean="0"/>
          </a:p>
          <a:p>
            <a:r>
              <a:rPr lang="x-none" b="1" smtClean="0"/>
              <a:t>Dolj </a:t>
            </a:r>
            <a:endParaRPr lang="ro-RO" b="1" dirty="0" smtClean="0"/>
          </a:p>
          <a:p>
            <a:r>
              <a:rPr lang="x-none" b="1" smtClean="0"/>
              <a:t>Harghita </a:t>
            </a:r>
            <a:endParaRPr lang="ro-RO" b="1" dirty="0" smtClean="0"/>
          </a:p>
          <a:p>
            <a:r>
              <a:rPr lang="x-none" b="1" smtClean="0"/>
              <a:t>Ialomiţa </a:t>
            </a:r>
            <a:endParaRPr lang="ro-RO" b="1" dirty="0" smtClean="0"/>
          </a:p>
          <a:p>
            <a:r>
              <a:rPr lang="x-none" b="1" smtClean="0"/>
              <a:t>Ilfov </a:t>
            </a:r>
            <a:endParaRPr lang="ro-RO" b="1" dirty="0" smtClean="0"/>
          </a:p>
          <a:p>
            <a:r>
              <a:rPr lang="x-none" b="1" smtClean="0"/>
              <a:t>Satu Mare </a:t>
            </a:r>
            <a:endParaRPr lang="ro-RO" b="1" dirty="0" smtClean="0"/>
          </a:p>
          <a:p>
            <a:r>
              <a:rPr lang="x-none" b="1" smtClean="0"/>
              <a:t>Suceava</a:t>
            </a:r>
            <a:r>
              <a:rPr lang="ro-RO" b="1" dirty="0" smtClean="0"/>
              <a:t> </a:t>
            </a:r>
          </a:p>
          <a:p>
            <a:r>
              <a:rPr lang="x-none" b="1" smtClean="0"/>
              <a:t>Tulcea</a:t>
            </a:r>
            <a:endParaRPr lang="ro-RO" dirty="0"/>
          </a:p>
        </p:txBody>
      </p:sp>
      <p:sp>
        <p:nvSpPr>
          <p:cNvPr id="4" name="Rectangle 3"/>
          <p:cNvSpPr/>
          <p:nvPr/>
        </p:nvSpPr>
        <p:spPr>
          <a:xfrm>
            <a:off x="4071934" y="2285992"/>
            <a:ext cx="4214842" cy="22145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3200" dirty="0" smtClean="0"/>
              <a:t>TOTAL 12</a:t>
            </a:r>
          </a:p>
          <a:p>
            <a:pPr algn="ctr"/>
            <a:r>
              <a:rPr lang="ro-RO" sz="2800" dirty="0" smtClean="0"/>
              <a:t>Nici nu au  răspuns solicitării, nici nu au raportul de activitate publicat</a:t>
            </a:r>
            <a:endParaRPr lang="ro-RO" sz="2800" dirty="0"/>
          </a:p>
        </p:txBody>
      </p:sp>
      <p:sp>
        <p:nvSpPr>
          <p:cNvPr id="5" name="Rectangle 4"/>
          <p:cNvSpPr/>
          <p:nvPr/>
        </p:nvSpPr>
        <p:spPr>
          <a:xfrm>
            <a:off x="4071934" y="4714884"/>
            <a:ext cx="421484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+ CJ Vâlcea a recunoscut deschis: </a:t>
            </a:r>
          </a:p>
          <a:p>
            <a:pPr algn="ctr"/>
            <a:r>
              <a:rPr lang="ro-RO" dirty="0" smtClean="0"/>
              <a:t>a răspuns  în scris că nu a elaborat raportul de activitate</a:t>
            </a:r>
            <a:endParaRPr lang="ro-R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Prefecturi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o-RO" dirty="0" smtClean="0"/>
              <a:t>	</a:t>
            </a:r>
            <a:r>
              <a:rPr lang="en-US" u="sng" dirty="0" smtClean="0"/>
              <a:t>Rata </a:t>
            </a:r>
            <a:r>
              <a:rPr lang="en-US" u="sng" dirty="0"/>
              <a:t>de </a:t>
            </a:r>
            <a:r>
              <a:rPr lang="en-US" u="sng" dirty="0" smtClean="0"/>
              <a:t>r</a:t>
            </a:r>
            <a:r>
              <a:rPr lang="ro-RO" u="sng" dirty="0" smtClean="0"/>
              <a:t>ă</a:t>
            </a:r>
            <a:r>
              <a:rPr lang="en-US" u="sng" dirty="0" err="1" smtClean="0"/>
              <a:t>spuns</a:t>
            </a:r>
            <a:r>
              <a:rPr lang="en-US" u="sng" dirty="0" smtClean="0"/>
              <a:t>  </a:t>
            </a:r>
            <a:r>
              <a:rPr lang="en-US" u="sng" dirty="0"/>
              <a:t>22</a:t>
            </a:r>
            <a:r>
              <a:rPr lang="en-US" u="sng" dirty="0" smtClean="0"/>
              <a:t>%</a:t>
            </a:r>
          </a:p>
          <a:p>
            <a:pPr>
              <a:buNone/>
            </a:pPr>
            <a:r>
              <a:rPr lang="ro-RO" b="1" dirty="0" smtClean="0"/>
              <a:t>	Cele mai rapide răspunsuri</a:t>
            </a:r>
            <a:r>
              <a:rPr lang="en-US" b="1" dirty="0" smtClean="0"/>
              <a:t>:</a:t>
            </a:r>
            <a:endParaRPr lang="en-US" b="1" dirty="0"/>
          </a:p>
          <a:p>
            <a:pPr lvl="0"/>
            <a:r>
              <a:rPr lang="en-US" dirty="0" err="1"/>
              <a:t>Prefectura</a:t>
            </a:r>
            <a:r>
              <a:rPr lang="en-US" dirty="0"/>
              <a:t> </a:t>
            </a:r>
            <a:r>
              <a:rPr lang="en-US" dirty="0" err="1"/>
              <a:t>Bistrita</a:t>
            </a:r>
            <a:r>
              <a:rPr lang="en-US" dirty="0"/>
              <a:t> </a:t>
            </a:r>
            <a:r>
              <a:rPr lang="en-US" dirty="0" err="1"/>
              <a:t>Nasaud</a:t>
            </a:r>
            <a:r>
              <a:rPr lang="en-US" dirty="0"/>
              <a:t> - 4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 err="1"/>
              <a:t>Prefectura</a:t>
            </a:r>
            <a:r>
              <a:rPr lang="en-US" dirty="0"/>
              <a:t> </a:t>
            </a:r>
            <a:r>
              <a:rPr lang="en-US" dirty="0" err="1"/>
              <a:t>Hunedoara</a:t>
            </a:r>
            <a:r>
              <a:rPr lang="en-US" dirty="0"/>
              <a:t> - 4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 err="1"/>
              <a:t>Prefectura</a:t>
            </a:r>
            <a:r>
              <a:rPr lang="en-US" dirty="0"/>
              <a:t> </a:t>
            </a:r>
            <a:r>
              <a:rPr lang="en-US" dirty="0" err="1"/>
              <a:t>Cluj</a:t>
            </a:r>
            <a:r>
              <a:rPr lang="en-US" dirty="0"/>
              <a:t>  </a:t>
            </a:r>
            <a:r>
              <a:rPr lang="ro-RO" dirty="0" smtClean="0"/>
              <a:t>-</a:t>
            </a:r>
            <a:r>
              <a:rPr lang="en-US" dirty="0" smtClean="0"/>
              <a:t> </a:t>
            </a:r>
            <a:r>
              <a:rPr lang="en-US" dirty="0"/>
              <a:t>5 </a:t>
            </a:r>
            <a:r>
              <a:rPr lang="en-US" dirty="0" err="1" smtClean="0"/>
              <a:t>zile</a:t>
            </a:r>
            <a:endParaRPr lang="en-US" dirty="0"/>
          </a:p>
          <a:p>
            <a:pPr lvl="0"/>
            <a:r>
              <a:rPr lang="en-US" dirty="0" err="1"/>
              <a:t>Prefectura</a:t>
            </a:r>
            <a:r>
              <a:rPr lang="en-US" dirty="0"/>
              <a:t> </a:t>
            </a:r>
            <a:r>
              <a:rPr lang="en-US" dirty="0" err="1"/>
              <a:t>Mures</a:t>
            </a:r>
            <a:r>
              <a:rPr lang="en-US" dirty="0"/>
              <a:t>   </a:t>
            </a:r>
            <a:r>
              <a:rPr lang="ro-RO" dirty="0" smtClean="0"/>
              <a:t>-</a:t>
            </a:r>
            <a:r>
              <a:rPr lang="en-US" dirty="0" smtClean="0"/>
              <a:t> </a:t>
            </a:r>
            <a:r>
              <a:rPr lang="en-US" dirty="0"/>
              <a:t>6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 err="1"/>
              <a:t>Prefectura</a:t>
            </a:r>
            <a:r>
              <a:rPr lang="en-US" dirty="0"/>
              <a:t> </a:t>
            </a:r>
            <a:r>
              <a:rPr lang="en-US" dirty="0" err="1"/>
              <a:t>Bucuresti</a:t>
            </a:r>
            <a:r>
              <a:rPr lang="en-US" dirty="0"/>
              <a:t>  </a:t>
            </a:r>
            <a:r>
              <a:rPr lang="ro-RO" dirty="0" smtClean="0"/>
              <a:t>-</a:t>
            </a:r>
            <a:r>
              <a:rPr lang="en-US" dirty="0" smtClean="0"/>
              <a:t> </a:t>
            </a:r>
            <a:r>
              <a:rPr lang="en-US" dirty="0"/>
              <a:t>9 </a:t>
            </a:r>
            <a:r>
              <a:rPr lang="en-US" dirty="0" err="1"/>
              <a:t>zile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1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Topul rușinii - Prefecturi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x-none" b="1" smtClean="0"/>
              <a:t>Argeş </a:t>
            </a:r>
            <a:endParaRPr lang="ro-RO" b="1" dirty="0" smtClean="0"/>
          </a:p>
          <a:p>
            <a:r>
              <a:rPr lang="x-none" b="1" smtClean="0"/>
              <a:t>Brăila </a:t>
            </a:r>
            <a:endParaRPr lang="ro-RO" b="1" dirty="0" smtClean="0"/>
          </a:p>
          <a:p>
            <a:r>
              <a:rPr lang="x-none" b="1" smtClean="0"/>
              <a:t>Caraş-Severin </a:t>
            </a:r>
            <a:endParaRPr lang="ro-RO" b="1" dirty="0" smtClean="0"/>
          </a:p>
          <a:p>
            <a:r>
              <a:rPr lang="x-none" b="1" smtClean="0"/>
              <a:t>Covasna </a:t>
            </a:r>
            <a:endParaRPr lang="ro-RO" b="1" dirty="0" smtClean="0"/>
          </a:p>
          <a:p>
            <a:r>
              <a:rPr lang="x-none" b="1" smtClean="0"/>
              <a:t>Gorj </a:t>
            </a:r>
            <a:endParaRPr lang="ro-RO" b="1" dirty="0" smtClean="0"/>
          </a:p>
          <a:p>
            <a:r>
              <a:rPr lang="x-none" b="1" smtClean="0"/>
              <a:t>Harghita </a:t>
            </a:r>
            <a:endParaRPr lang="ro-RO" b="1" dirty="0" smtClean="0"/>
          </a:p>
          <a:p>
            <a:r>
              <a:rPr lang="x-none" b="1" smtClean="0"/>
              <a:t>Iaşi </a:t>
            </a:r>
            <a:endParaRPr lang="ro-RO" b="1" dirty="0" smtClean="0"/>
          </a:p>
          <a:p>
            <a:r>
              <a:rPr lang="x-none" b="1" smtClean="0"/>
              <a:t>Maramureş </a:t>
            </a:r>
            <a:endParaRPr lang="ro-RO" b="1" dirty="0" smtClean="0"/>
          </a:p>
          <a:p>
            <a:r>
              <a:rPr lang="x-none" b="1" smtClean="0"/>
              <a:t>Mehedinţi </a:t>
            </a:r>
            <a:endParaRPr lang="ro-RO" b="1" dirty="0" smtClean="0"/>
          </a:p>
          <a:p>
            <a:r>
              <a:rPr lang="x-none" b="1" smtClean="0"/>
              <a:t>Prahova </a:t>
            </a:r>
            <a:endParaRPr lang="ro-RO" b="1" dirty="0" smtClean="0"/>
          </a:p>
          <a:p>
            <a:r>
              <a:rPr lang="x-none" b="1" smtClean="0"/>
              <a:t>Vaslui </a:t>
            </a:r>
            <a:endParaRPr lang="ro-RO" b="1" dirty="0" smtClean="0"/>
          </a:p>
          <a:p>
            <a:r>
              <a:rPr lang="x-none" b="1" smtClean="0"/>
              <a:t>Vrancea</a:t>
            </a:r>
            <a:endParaRPr lang="ro-RO" dirty="0"/>
          </a:p>
        </p:txBody>
      </p:sp>
      <p:sp>
        <p:nvSpPr>
          <p:cNvPr id="4" name="Rectangle 3"/>
          <p:cNvSpPr/>
          <p:nvPr/>
        </p:nvSpPr>
        <p:spPr>
          <a:xfrm>
            <a:off x="3786182" y="2714620"/>
            <a:ext cx="4429156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3200" dirty="0" smtClean="0"/>
              <a:t>TOTAL 12</a:t>
            </a:r>
          </a:p>
          <a:p>
            <a:pPr algn="ctr"/>
            <a:r>
              <a:rPr lang="ro-RO" sz="2800" dirty="0" smtClean="0"/>
              <a:t>Nici nu au  răspuns solicitării, nici nu au raportul de activitate publicat</a:t>
            </a:r>
          </a:p>
          <a:p>
            <a:pPr algn="ctr"/>
            <a:endParaRPr lang="ro-R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Inspectorate </a:t>
            </a:r>
            <a:r>
              <a:rPr lang="en-US" b="1" dirty="0" err="1" smtClean="0"/>
              <a:t>Școlare</a:t>
            </a:r>
            <a:r>
              <a:rPr lang="en-US" b="1" dirty="0" smtClean="0"/>
              <a:t> </a:t>
            </a:r>
            <a:r>
              <a:rPr lang="en-US" b="1" dirty="0" err="1" smtClean="0"/>
              <a:t>Județene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o-RO" dirty="0" smtClean="0"/>
              <a:t>	</a:t>
            </a:r>
            <a:r>
              <a:rPr lang="en-US" u="sng" dirty="0" smtClean="0"/>
              <a:t>Rata </a:t>
            </a:r>
            <a:r>
              <a:rPr lang="en-US" u="sng" dirty="0"/>
              <a:t>de </a:t>
            </a:r>
            <a:r>
              <a:rPr lang="en-US" u="sng" dirty="0" smtClean="0"/>
              <a:t>r</a:t>
            </a:r>
            <a:r>
              <a:rPr lang="ro-RO" u="sng" dirty="0" smtClean="0"/>
              <a:t>ă</a:t>
            </a:r>
            <a:r>
              <a:rPr lang="en-US" u="sng" dirty="0" err="1" smtClean="0"/>
              <a:t>spuns</a:t>
            </a:r>
            <a:r>
              <a:rPr lang="en-US" u="sng" dirty="0" smtClean="0"/>
              <a:t>  </a:t>
            </a:r>
            <a:r>
              <a:rPr lang="ro-RO" u="sng" dirty="0" smtClean="0"/>
              <a:t>40</a:t>
            </a:r>
            <a:r>
              <a:rPr lang="en-US" u="sng" dirty="0" smtClean="0"/>
              <a:t>%</a:t>
            </a:r>
            <a:endParaRPr lang="en-US" u="sng" dirty="0"/>
          </a:p>
          <a:p>
            <a:pPr>
              <a:buNone/>
            </a:pPr>
            <a:r>
              <a:rPr lang="ro-RO" b="1" dirty="0" smtClean="0"/>
              <a:t>	</a:t>
            </a:r>
            <a:r>
              <a:rPr lang="en-US" b="1" dirty="0" err="1" smtClean="0"/>
              <a:t>Topul</a:t>
            </a:r>
            <a:r>
              <a:rPr lang="en-US" b="1" dirty="0" smtClean="0"/>
              <a:t> </a:t>
            </a:r>
            <a:r>
              <a:rPr lang="en-US" b="1" dirty="0" err="1"/>
              <a:t>celor</a:t>
            </a:r>
            <a:r>
              <a:rPr lang="en-US" b="1" dirty="0"/>
              <a:t> </a:t>
            </a:r>
            <a:r>
              <a:rPr lang="en-US" b="1" dirty="0" err="1"/>
              <a:t>mai</a:t>
            </a:r>
            <a:r>
              <a:rPr lang="en-US" b="1" dirty="0"/>
              <a:t> </a:t>
            </a:r>
            <a:r>
              <a:rPr lang="en-US" b="1" dirty="0" err="1"/>
              <a:t>rapide</a:t>
            </a:r>
            <a:r>
              <a:rPr lang="en-US" b="1" dirty="0"/>
              <a:t> </a:t>
            </a:r>
            <a:r>
              <a:rPr lang="en-US" b="1" dirty="0" smtClean="0"/>
              <a:t>r</a:t>
            </a:r>
            <a:r>
              <a:rPr lang="ro-RO" b="1" dirty="0" smtClean="0"/>
              <a:t>ă</a:t>
            </a:r>
            <a:r>
              <a:rPr lang="en-US" b="1" dirty="0" err="1" smtClean="0"/>
              <a:t>spunsuri</a:t>
            </a:r>
            <a:r>
              <a:rPr lang="en-US" b="1" dirty="0"/>
              <a:t>:</a:t>
            </a:r>
          </a:p>
          <a:p>
            <a:pPr lvl="0"/>
            <a:r>
              <a:rPr lang="en-US" dirty="0"/>
              <a:t>ISJ Sibiu – 3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/>
              <a:t>ISJ </a:t>
            </a:r>
            <a:r>
              <a:rPr lang="en-US" dirty="0" err="1"/>
              <a:t>Bistrita</a:t>
            </a:r>
            <a:r>
              <a:rPr lang="en-US" dirty="0"/>
              <a:t> </a:t>
            </a:r>
            <a:r>
              <a:rPr lang="en-US" dirty="0" smtClean="0"/>
              <a:t>N</a:t>
            </a:r>
            <a:r>
              <a:rPr lang="ro-RO" dirty="0" smtClean="0"/>
              <a:t>ă</a:t>
            </a:r>
            <a:r>
              <a:rPr lang="en-US" dirty="0" smtClean="0"/>
              <a:t>s</a:t>
            </a:r>
            <a:r>
              <a:rPr lang="ro-RO" dirty="0" smtClean="0"/>
              <a:t>ă</a:t>
            </a:r>
            <a:r>
              <a:rPr lang="en-US" dirty="0" err="1" smtClean="0"/>
              <a:t>ud</a:t>
            </a:r>
            <a:r>
              <a:rPr lang="en-US" dirty="0" smtClean="0"/>
              <a:t> </a:t>
            </a:r>
            <a:r>
              <a:rPr lang="en-US" dirty="0"/>
              <a:t>- 5 </a:t>
            </a:r>
            <a:r>
              <a:rPr lang="en-US" dirty="0" err="1" smtClean="0"/>
              <a:t>zile</a:t>
            </a:r>
            <a:endParaRPr lang="en-US" b="1" dirty="0"/>
          </a:p>
          <a:p>
            <a:pPr lvl="0"/>
            <a:r>
              <a:rPr lang="en-US" dirty="0"/>
              <a:t>ISJ </a:t>
            </a:r>
            <a:r>
              <a:rPr lang="en-US" dirty="0" err="1"/>
              <a:t>Olt</a:t>
            </a:r>
            <a:r>
              <a:rPr lang="en-US" dirty="0"/>
              <a:t> - 6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/>
              <a:t>ISJ </a:t>
            </a:r>
            <a:r>
              <a:rPr lang="en-US" dirty="0" err="1"/>
              <a:t>Prahova</a:t>
            </a:r>
            <a:r>
              <a:rPr lang="en-US" dirty="0"/>
              <a:t>  – 7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/>
              <a:t>ISJ Galati – 10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/>
              <a:t>ISJ </a:t>
            </a:r>
            <a:r>
              <a:rPr lang="en-US" dirty="0" err="1"/>
              <a:t>Neamt</a:t>
            </a:r>
            <a:r>
              <a:rPr lang="en-US" dirty="0"/>
              <a:t>  – 10 </a:t>
            </a:r>
            <a:r>
              <a:rPr lang="en-US" dirty="0" err="1"/>
              <a:t>zile</a:t>
            </a:r>
            <a:endParaRPr lang="en-US" dirty="0"/>
          </a:p>
          <a:p>
            <a:endParaRPr lang="rm-CH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63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Topul rușinii – Inspectorate Școlare Județene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b="1" smtClean="0"/>
              <a:t>Alba, Argeş, Bacău, Brăila, Bucureşti, Buzău, Caraş-Severin, Constanţa, Covasna, Dâmboviţa, Dolj, Giurgiu, Gorj, Hunedoara, Iaşi, Ilfov, Maramureş, Mehedinţi, Satu Mare, Suceava, Teleorman, Timiş, Vâlcea, Vaslui, Vrancea</a:t>
            </a:r>
            <a:r>
              <a:rPr lang="ro-RO" b="1" dirty="0" smtClean="0"/>
              <a:t>…</a:t>
            </a:r>
          </a:p>
          <a:p>
            <a:endParaRPr lang="ro-RO" dirty="0"/>
          </a:p>
        </p:txBody>
      </p:sp>
      <p:sp>
        <p:nvSpPr>
          <p:cNvPr id="4" name="Rectangle 3"/>
          <p:cNvSpPr/>
          <p:nvPr/>
        </p:nvSpPr>
        <p:spPr>
          <a:xfrm>
            <a:off x="785786" y="4714884"/>
            <a:ext cx="7786742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800" dirty="0" smtClean="0"/>
              <a:t>TOTAL: 25 DE JUDEȚE</a:t>
            </a:r>
          </a:p>
          <a:p>
            <a:pPr algn="ctr"/>
            <a:r>
              <a:rPr lang="ro-RO" sz="2800" dirty="0" smtClean="0"/>
              <a:t>care NU AU  raport de activitate</a:t>
            </a:r>
            <a:endParaRPr lang="ro-RO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Ministere</a:t>
            </a:r>
            <a:r>
              <a:rPr lang="ro-RO" b="1" dirty="0" smtClean="0"/>
              <a:t>.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o-RO" b="1" dirty="0" smtClean="0"/>
              <a:t>	</a:t>
            </a:r>
            <a:r>
              <a:rPr lang="en-US" b="1" u="sng" dirty="0" smtClean="0"/>
              <a:t>Rata </a:t>
            </a:r>
            <a:r>
              <a:rPr lang="en-US" b="1" u="sng" dirty="0"/>
              <a:t>de </a:t>
            </a:r>
            <a:r>
              <a:rPr lang="en-US" b="1" u="sng" dirty="0" smtClean="0"/>
              <a:t>r</a:t>
            </a:r>
            <a:r>
              <a:rPr lang="ro-RO" b="1" u="sng" dirty="0" smtClean="0"/>
              <a:t>ă</a:t>
            </a:r>
            <a:r>
              <a:rPr lang="en-US" b="1" u="sng" dirty="0" err="1" smtClean="0"/>
              <a:t>spuns</a:t>
            </a:r>
            <a:r>
              <a:rPr lang="en-US" b="1" u="sng" dirty="0" smtClean="0"/>
              <a:t>  </a:t>
            </a:r>
            <a:r>
              <a:rPr lang="en-US" b="1" u="sng" dirty="0"/>
              <a:t>53</a:t>
            </a:r>
            <a:r>
              <a:rPr lang="en-US" b="1" u="sng" dirty="0" smtClean="0"/>
              <a:t>%</a:t>
            </a:r>
            <a:r>
              <a:rPr lang="ro-RO" b="1" u="sng" dirty="0" smtClean="0"/>
              <a:t> (9 din 17 chestionate)</a:t>
            </a:r>
          </a:p>
          <a:p>
            <a:pPr>
              <a:buNone/>
            </a:pPr>
            <a:endParaRPr lang="en-US" u="sng" dirty="0"/>
          </a:p>
          <a:p>
            <a:r>
              <a:rPr lang="en-US" dirty="0"/>
              <a:t>Din </a:t>
            </a:r>
            <a:r>
              <a:rPr lang="en-US" dirty="0" err="1"/>
              <a:t>cele</a:t>
            </a:r>
            <a:r>
              <a:rPr lang="en-US" dirty="0"/>
              <a:t> 17 </a:t>
            </a:r>
            <a:r>
              <a:rPr lang="en-US" dirty="0" err="1"/>
              <a:t>ministere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ro-RO" dirty="0" smtClean="0"/>
              <a:t>ă</a:t>
            </a:r>
            <a:r>
              <a:rPr lang="en-US" dirty="0" err="1" smtClean="0"/>
              <a:t>rora</a:t>
            </a:r>
            <a:r>
              <a:rPr lang="en-US" dirty="0" smtClean="0"/>
              <a:t> </a:t>
            </a:r>
            <a:r>
              <a:rPr lang="en-US" dirty="0"/>
              <a:t>li s-a </a:t>
            </a:r>
            <a:r>
              <a:rPr lang="en-US" dirty="0" err="1"/>
              <a:t>solicitat</a:t>
            </a:r>
            <a:r>
              <a:rPr lang="en-US" dirty="0"/>
              <a:t> </a:t>
            </a:r>
            <a:r>
              <a:rPr lang="en-US" dirty="0" err="1"/>
              <a:t>raportul</a:t>
            </a:r>
            <a:r>
              <a:rPr lang="en-US" dirty="0"/>
              <a:t> de </a:t>
            </a:r>
            <a:r>
              <a:rPr lang="en-US" dirty="0" err="1"/>
              <a:t>activitate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2013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ro-RO" dirty="0" smtClean="0"/>
              <a:t>6</a:t>
            </a:r>
            <a:r>
              <a:rPr lang="en-US" dirty="0" smtClean="0"/>
              <a:t> </a:t>
            </a:r>
            <a:r>
              <a:rPr lang="ro-RO" dirty="0" smtClean="0"/>
              <a:t>au răspuns că au raportul pe site.</a:t>
            </a:r>
          </a:p>
          <a:p>
            <a:r>
              <a:rPr lang="x-none" smtClean="0"/>
              <a:t>Ministerul Educaţiei</a:t>
            </a:r>
            <a:r>
              <a:rPr lang="ro-RO" dirty="0" smtClean="0"/>
              <a:t> și </a:t>
            </a:r>
            <a:r>
              <a:rPr lang="x-none" smtClean="0"/>
              <a:t>Ministerul Finanţelor</a:t>
            </a:r>
            <a:r>
              <a:rPr lang="ro-RO" dirty="0" smtClean="0"/>
              <a:t> au comunicat că raportul </a:t>
            </a:r>
            <a:r>
              <a:rPr lang="ro-RO" b="1" dirty="0" smtClean="0"/>
              <a:t>nu a fost încă finalizat</a:t>
            </a:r>
            <a:r>
              <a:rPr lang="ro-RO" dirty="0" smtClean="0"/>
              <a:t>.</a:t>
            </a:r>
          </a:p>
          <a:p>
            <a:r>
              <a:rPr lang="ro-RO" dirty="0" smtClean="0"/>
              <a:t>Ministerul Justiției a transmis după 28 de zile răspuns că</a:t>
            </a:r>
            <a:r>
              <a:rPr lang="vi-VN" dirty="0" smtClean="0"/>
              <a:t> </a:t>
            </a:r>
            <a:r>
              <a:rPr lang="ro-RO" dirty="0" smtClean="0"/>
              <a:t>r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aportul de activitate al Ministerului Justiției pe anul 2013 a fost elaborat și </a:t>
            </a:r>
            <a:r>
              <a:rPr lang="vi-VN" b="1" dirty="0" smtClean="0">
                <a:latin typeface="Calibri" pitchFamily="34" charset="0"/>
                <a:cs typeface="Calibri" pitchFamily="34" charset="0"/>
              </a:rPr>
              <a:t>se află pe circuitul intern de avizare</a:t>
            </a:r>
            <a:r>
              <a:rPr lang="ro-RO" dirty="0" smtClean="0">
                <a:latin typeface="Calibri" pitchFamily="34" charset="0"/>
                <a:cs typeface="Calibri" pitchFamily="34" charset="0"/>
              </a:rPr>
              <a:t>.</a:t>
            </a:r>
            <a:endParaRPr lang="ro-RO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23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Topul rușinii - Ministere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o-RO" dirty="0" smtClean="0"/>
              <a:t>4 ministere n</a:t>
            </a:r>
            <a:r>
              <a:rPr lang="x-none" smtClean="0"/>
              <a:t>u au răspuns la solicitare</a:t>
            </a:r>
            <a:r>
              <a:rPr lang="en-US" dirty="0" smtClean="0"/>
              <a:t>,</a:t>
            </a:r>
            <a:r>
              <a:rPr lang="x-none" smtClean="0"/>
              <a:t> da</a:t>
            </a:r>
            <a:r>
              <a:rPr lang="ro-RO" dirty="0" smtClean="0"/>
              <a:t>r au totuși </a:t>
            </a:r>
            <a:r>
              <a:rPr lang="x-none" smtClean="0"/>
              <a:t>rapoartele de activitate publicate pe site: Ministerul </a:t>
            </a:r>
            <a:r>
              <a:rPr lang="ro-RO" dirty="0" smtClean="0"/>
              <a:t>Afacerilor Interne</a:t>
            </a:r>
            <a:r>
              <a:rPr lang="x-none" smtClean="0"/>
              <a:t>, Ministerul Sănătăţii, Ministerul Transporturilor, Ministerul Fondurilor Europene</a:t>
            </a:r>
            <a:r>
              <a:rPr lang="ro-RO" dirty="0" smtClean="0"/>
              <a:t>.</a:t>
            </a:r>
          </a:p>
          <a:p>
            <a:r>
              <a:rPr lang="ro-RO" dirty="0" smtClean="0"/>
              <a:t>4 ministere nici nu au răspuns, nici nu au publicat rapoartele de activitate:</a:t>
            </a:r>
          </a:p>
          <a:p>
            <a:pPr algn="ctr">
              <a:buNone/>
            </a:pPr>
            <a:r>
              <a:rPr lang="ro-RO" b="1" dirty="0" smtClean="0"/>
              <a:t>	</a:t>
            </a:r>
            <a:r>
              <a:rPr lang="x-none" b="1" smtClean="0"/>
              <a:t>Ministerul Culturii, Ministerul Economiei, Ministerul Mediului</a:t>
            </a:r>
            <a:r>
              <a:rPr lang="ro-RO" b="1" dirty="0" smtClean="0"/>
              <a:t>, </a:t>
            </a:r>
            <a:r>
              <a:rPr lang="x-none" b="1" smtClean="0"/>
              <a:t>Ministerul Tineretului </a:t>
            </a:r>
            <a:r>
              <a:rPr lang="ro-RO" b="1" dirty="0" smtClean="0"/>
              <a:t>        </a:t>
            </a:r>
            <a:r>
              <a:rPr lang="x-none" b="1" smtClean="0"/>
              <a:t>şi Sportului</a:t>
            </a:r>
            <a:endParaRPr lang="ro-RO" dirty="0" smtClean="0"/>
          </a:p>
          <a:p>
            <a:endParaRPr lang="ro-RO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00792"/>
          </a:xfrm>
        </p:spPr>
        <p:txBody>
          <a:bodyPr/>
          <a:lstStyle/>
          <a:p>
            <a:pPr>
              <a:buNone/>
            </a:pPr>
            <a:endParaRPr lang="ro-RO" dirty="0" smtClean="0"/>
          </a:p>
          <a:p>
            <a:pPr>
              <a:buNone/>
            </a:pPr>
            <a:endParaRPr lang="ro-RO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pic>
        <p:nvPicPr>
          <p:cNvPr id="102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42918"/>
            <a:ext cx="9144000" cy="5500726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3752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://www.euro-freelancers.eu/wp-content/themes/wp-clearphoto1/scripts/timthumb.php?src=http://www.euro-freelancers.eu/wp-content/uploads/Funding-Image.jpg&amp;w=600&amp;h=400&amp;z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5" name="Picture 2" descr="sar-societatea-academica-din-roman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300" y="571500"/>
            <a:ext cx="1393808" cy="64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286000" y="57148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dirty="0" smtClean="0"/>
              <a:t> </a:t>
            </a:r>
            <a:r>
              <a:rPr lang="ro-RO" i="1" dirty="0" smtClean="0"/>
              <a:t>Proiect finanțat prin granturile SEE 2009-20</a:t>
            </a:r>
            <a:r>
              <a:rPr lang="en-US" i="1" dirty="0" smtClean="0"/>
              <a:t>14</a:t>
            </a:r>
          </a:p>
          <a:p>
            <a:pPr algn="ctr"/>
            <a:r>
              <a:rPr lang="ro-RO" i="1" dirty="0" smtClean="0"/>
              <a:t>în cadrul Fondului ONG in România</a:t>
            </a:r>
            <a:endParaRPr lang="en-US" i="1" dirty="0"/>
          </a:p>
        </p:txBody>
      </p:sp>
      <p:sp>
        <p:nvSpPr>
          <p:cNvPr id="7" name="Rectangle 6"/>
          <p:cNvSpPr/>
          <p:nvPr/>
        </p:nvSpPr>
        <p:spPr>
          <a:xfrm>
            <a:off x="4714876" y="1643050"/>
            <a:ext cx="385765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dirty="0" smtClean="0">
              <a:solidFill>
                <a:srgbClr val="C00000"/>
              </a:solidFill>
            </a:endParaRPr>
          </a:p>
          <a:p>
            <a:pPr algn="ctr"/>
            <a:endParaRPr lang="ro-RO" b="1" i="1" dirty="0">
              <a:solidFill>
                <a:srgbClr val="0066FF"/>
              </a:solidFill>
            </a:endParaRPr>
          </a:p>
        </p:txBody>
      </p:sp>
      <p:pic>
        <p:nvPicPr>
          <p:cNvPr id="8" name="Picture 4" descr="EEA Grant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571480"/>
            <a:ext cx="92392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C:\Users\Alexandra\Desktop\ARC\sigle\sigla 3.jpg"/>
          <p:cNvPicPr>
            <a:picLocks noChangeAspect="1" noChangeArrowheads="1"/>
          </p:cNvPicPr>
          <p:nvPr/>
        </p:nvPicPr>
        <p:blipFill>
          <a:blip r:embed="rId4" cstate="print"/>
          <a:srcRect t="5249" b="10749"/>
          <a:stretch>
            <a:fillRect/>
          </a:stretch>
        </p:blipFill>
        <p:spPr bwMode="auto">
          <a:xfrm>
            <a:off x="0" y="5715000"/>
            <a:ext cx="9144000" cy="11430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1428728" y="1357299"/>
            <a:ext cx="614366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o-RO" b="1" i="1" dirty="0" smtClean="0">
              <a:solidFill>
                <a:srgbClr val="FF0000"/>
              </a:solidFill>
            </a:endParaRPr>
          </a:p>
          <a:p>
            <a:pPr algn="ctr"/>
            <a:r>
              <a:rPr lang="ro-RO" sz="4000" b="1" dirty="0" smtClean="0"/>
              <a:t>Vă mulțumim!</a:t>
            </a:r>
            <a:endParaRPr lang="ro-RO" sz="4000" b="1" dirty="0" smtClean="0">
              <a:solidFill>
                <a:schemeClr val="folHlink"/>
              </a:solidFill>
            </a:endParaRPr>
          </a:p>
          <a:p>
            <a:pPr algn="ctr"/>
            <a:r>
              <a:rPr lang="ro-RO" sz="2400" b="1" dirty="0" smtClean="0">
                <a:solidFill>
                  <a:schemeClr val="folHlink"/>
                </a:solidFill>
                <a:hlinkClick r:id="rId5"/>
              </a:rPr>
              <a:t>contact@</a:t>
            </a:r>
            <a:r>
              <a:rPr lang="ro-RO" sz="2400" b="1" dirty="0" err="1" smtClean="0">
                <a:solidFill>
                  <a:schemeClr val="folHlink"/>
                </a:solidFill>
                <a:hlinkClick r:id="rId5"/>
              </a:rPr>
              <a:t>romaniacurata.ro</a:t>
            </a:r>
            <a:endParaRPr lang="ro-RO" sz="2400" b="1" dirty="0" smtClean="0">
              <a:solidFill>
                <a:schemeClr val="folHlink"/>
              </a:solidFill>
            </a:endParaRPr>
          </a:p>
          <a:p>
            <a:pPr algn="ctr"/>
            <a:endParaRPr lang="ro-RO" sz="3200" b="1" dirty="0" smtClean="0">
              <a:solidFill>
                <a:schemeClr val="folHlink"/>
              </a:solidFill>
            </a:endParaRPr>
          </a:p>
          <a:p>
            <a:pPr algn="ctr"/>
            <a:r>
              <a:rPr lang="ro-RO" sz="3200" b="1" dirty="0" smtClean="0">
                <a:solidFill>
                  <a:schemeClr val="folHlink"/>
                </a:solidFill>
              </a:rPr>
              <a:t>CONTINUĂM SĂ LUĂM ÎMPREUNĂ</a:t>
            </a:r>
          </a:p>
          <a:p>
            <a:pPr algn="ctr"/>
            <a:r>
              <a:rPr lang="ro-RO" sz="3200" b="1" dirty="0" smtClean="0">
                <a:solidFill>
                  <a:schemeClr val="folHlink"/>
                </a:solidFill>
              </a:rPr>
              <a:t>STATUL LA ÎNTREBĂRI </a:t>
            </a:r>
          </a:p>
          <a:p>
            <a:pPr algn="ctr"/>
            <a:endParaRPr lang="ro-RO" b="1" dirty="0" smtClean="0">
              <a:solidFill>
                <a:schemeClr val="folHlink"/>
              </a:solidFill>
            </a:endParaRPr>
          </a:p>
          <a:p>
            <a:pPr algn="ctr"/>
            <a:endParaRPr lang="ro-RO" b="1" dirty="0" smtClean="0">
              <a:solidFill>
                <a:schemeClr val="folHlink"/>
              </a:solidFill>
            </a:endParaRPr>
          </a:p>
          <a:p>
            <a:pPr algn="ctr"/>
            <a:endParaRPr lang="ro-RO" b="1" dirty="0" smtClean="0">
              <a:solidFill>
                <a:schemeClr val="folHlink"/>
              </a:solidFill>
            </a:endParaRPr>
          </a:p>
          <a:p>
            <a:pPr algn="ctr"/>
            <a:endParaRPr lang="en-US" b="1" dirty="0">
              <a:solidFill>
                <a:schemeClr val="folHlin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2910" y="5072074"/>
            <a:ext cx="7929618" cy="530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o-RO" dirty="0" smtClean="0"/>
          </a:p>
          <a:p>
            <a:pPr algn="ctr"/>
            <a:r>
              <a:rPr lang="vi-VN" sz="1050" i="1" dirty="0" smtClean="0"/>
              <a:t>Conţinutul acestui material nu reprezintă în mod necesar poziţia oficială a granturilor SEE 2009 – 2014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m-CH" b="1" dirty="0" smtClean="0"/>
              <a:t>Aplicația </a:t>
            </a:r>
            <a:r>
              <a:rPr lang="en-US" b="1" dirty="0" smtClean="0"/>
              <a:t>“</a:t>
            </a:r>
            <a:r>
              <a:rPr lang="en-US" b="1" dirty="0" err="1" smtClean="0"/>
              <a:t>Ia</a:t>
            </a:r>
            <a:r>
              <a:rPr lang="en-US" b="1" dirty="0" smtClean="0"/>
              <a:t> </a:t>
            </a:r>
            <a:r>
              <a:rPr lang="en-US" b="1" dirty="0" err="1" smtClean="0"/>
              <a:t>Statul</a:t>
            </a:r>
            <a:r>
              <a:rPr lang="en-US" b="1" dirty="0" smtClean="0"/>
              <a:t> la </a:t>
            </a:r>
            <a:r>
              <a:rPr lang="en-US" b="1" dirty="0" err="1" smtClean="0"/>
              <a:t>întrebari</a:t>
            </a:r>
            <a:r>
              <a:rPr lang="en-US" b="1" dirty="0" smtClean="0"/>
              <a:t>”</a:t>
            </a:r>
            <a:r>
              <a:rPr lang="rm-CH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și</a:t>
            </a:r>
            <a:r>
              <a:rPr lang="en-US" b="1" dirty="0" smtClean="0"/>
              <a:t>  </a:t>
            </a:r>
            <a:r>
              <a:rPr lang="en-US" b="1" dirty="0" err="1" smtClean="0"/>
              <a:t>gradul</a:t>
            </a:r>
            <a:r>
              <a:rPr lang="en-US" b="1" dirty="0" smtClean="0"/>
              <a:t> de t</a:t>
            </a:r>
            <a:r>
              <a:rPr lang="rm-CH" b="1" dirty="0" smtClean="0"/>
              <a:t>ransparență al instituțiilor publice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rm-CH" dirty="0" smtClean="0"/>
          </a:p>
          <a:p>
            <a:endParaRPr lang="rm-CH" dirty="0"/>
          </a:p>
          <a:p>
            <a:endParaRPr lang="rm-CH" dirty="0" smtClean="0"/>
          </a:p>
          <a:p>
            <a:r>
              <a:rPr lang="rm-CH" dirty="0" smtClean="0"/>
              <a:t>27 noiembrie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78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m-CH" dirty="0" smtClean="0"/>
              <a:t>Ia Statul la întrebări – generalități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Acces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b="1" dirty="0"/>
              <a:t>4466 </a:t>
            </a:r>
            <a:r>
              <a:rPr lang="en-US" b="1" dirty="0" err="1"/>
              <a:t>instituții</a:t>
            </a:r>
            <a:r>
              <a:rPr lang="en-US" b="1" dirty="0"/>
              <a:t> </a:t>
            </a:r>
            <a:r>
              <a:rPr lang="en-US" b="1" dirty="0" err="1" smtClean="0"/>
              <a:t>publice</a:t>
            </a:r>
            <a:endParaRPr lang="en-US" b="1" dirty="0" smtClean="0"/>
          </a:p>
          <a:p>
            <a:r>
              <a:rPr lang="en-US" dirty="0" err="1" smtClean="0"/>
              <a:t>Lansată</a:t>
            </a:r>
            <a:r>
              <a:rPr lang="en-US" dirty="0" smtClean="0"/>
              <a:t> </a:t>
            </a:r>
            <a:r>
              <a:rPr lang="en-US" dirty="0"/>
              <a:t>la 16 </a:t>
            </a:r>
            <a:r>
              <a:rPr lang="en-US" dirty="0" err="1"/>
              <a:t>septembrie</a:t>
            </a:r>
            <a:r>
              <a:rPr lang="en-US" dirty="0"/>
              <a:t> </a:t>
            </a:r>
            <a:r>
              <a:rPr lang="en-US" dirty="0" smtClean="0"/>
              <a:t>2014</a:t>
            </a:r>
          </a:p>
          <a:p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numai</a:t>
            </a:r>
            <a:r>
              <a:rPr lang="en-US" dirty="0" smtClean="0"/>
              <a:t> </a:t>
            </a:r>
            <a:r>
              <a:rPr lang="en-US" dirty="0" err="1" smtClean="0"/>
              <a:t>două</a:t>
            </a:r>
            <a:r>
              <a:rPr lang="en-US" dirty="0" smtClean="0"/>
              <a:t> </a:t>
            </a:r>
            <a:r>
              <a:rPr lang="en-US" dirty="0" err="1" smtClean="0"/>
              <a:t>luni</a:t>
            </a:r>
            <a:r>
              <a:rPr lang="en-US" dirty="0" smtClean="0"/>
              <a:t> au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puse</a:t>
            </a:r>
            <a:r>
              <a:rPr lang="en-US" dirty="0"/>
              <a:t> </a:t>
            </a:r>
            <a:r>
              <a:rPr lang="en-US" b="1" dirty="0"/>
              <a:t>3814 </a:t>
            </a:r>
            <a:r>
              <a:rPr lang="en-US" b="1" dirty="0" err="1"/>
              <a:t>întrebări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S-au </a:t>
            </a:r>
            <a:r>
              <a:rPr lang="en-US" dirty="0" err="1" smtClean="0"/>
              <a:t>primit</a:t>
            </a:r>
            <a:r>
              <a:rPr lang="en-US" dirty="0" smtClean="0"/>
              <a:t> </a:t>
            </a:r>
            <a:r>
              <a:rPr lang="en-US" b="1" dirty="0"/>
              <a:t>556 </a:t>
            </a:r>
            <a:r>
              <a:rPr lang="en-US" b="1" dirty="0" err="1" smtClean="0"/>
              <a:t>răspunsuri</a:t>
            </a:r>
            <a:endParaRPr lang="ro-RO" b="1" dirty="0" smtClean="0"/>
          </a:p>
          <a:p>
            <a:endParaRPr lang="en-US" b="1" dirty="0" smtClean="0"/>
          </a:p>
          <a:p>
            <a:pPr algn="ctr">
              <a:buNone/>
            </a:pPr>
            <a:r>
              <a:rPr lang="en-US" u="sng" dirty="0" err="1" smtClean="0"/>
              <a:t>Rată</a:t>
            </a:r>
            <a:r>
              <a:rPr lang="en-US" u="sng" dirty="0" smtClean="0"/>
              <a:t> </a:t>
            </a:r>
            <a:r>
              <a:rPr lang="en-US" u="sng" dirty="0"/>
              <a:t>de </a:t>
            </a:r>
            <a:r>
              <a:rPr lang="en-US" u="sng" dirty="0" err="1"/>
              <a:t>răspuns</a:t>
            </a:r>
            <a:r>
              <a:rPr lang="en-US" u="sng" dirty="0"/>
              <a:t> de </a:t>
            </a:r>
            <a:r>
              <a:rPr lang="en-US" b="1" u="sng" dirty="0"/>
              <a:t>15</a:t>
            </a:r>
            <a:r>
              <a:rPr lang="en-US" b="1" u="sng" dirty="0" smtClean="0"/>
              <a:t>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64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Topul</a:t>
            </a:r>
            <a:r>
              <a:rPr lang="en-US" dirty="0" smtClean="0"/>
              <a:t> </a:t>
            </a:r>
            <a:r>
              <a:rPr lang="en-US" dirty="0" err="1" smtClean="0"/>
              <a:t>celor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căutate</a:t>
            </a:r>
            <a:r>
              <a:rPr lang="en-US" dirty="0" smtClean="0"/>
              <a:t> </a:t>
            </a:r>
            <a:r>
              <a:rPr lang="en-US" dirty="0" err="1" smtClean="0"/>
              <a:t>autorități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86412"/>
          </a:xfrm>
        </p:spPr>
        <p:txBody>
          <a:bodyPr>
            <a:normAutofit fontScale="40000" lnSpcReduction="20000"/>
          </a:bodyPr>
          <a:lstStyle/>
          <a:p>
            <a:pPr lvl="0">
              <a:lnSpc>
                <a:spcPct val="120000"/>
              </a:lnSpc>
              <a:buNone/>
            </a:pPr>
            <a:r>
              <a:rPr lang="ro-RO" sz="3400" dirty="0" smtClean="0"/>
              <a:t>*       </a:t>
            </a:r>
            <a:r>
              <a:rPr lang="en-US" sz="5000" dirty="0" err="1" smtClean="0"/>
              <a:t>Ministerul</a:t>
            </a:r>
            <a:r>
              <a:rPr lang="en-US" sz="5000" dirty="0" smtClean="0"/>
              <a:t> </a:t>
            </a:r>
            <a:r>
              <a:rPr lang="en-US" sz="5000" dirty="0" err="1"/>
              <a:t>Educatiei</a:t>
            </a:r>
            <a:r>
              <a:rPr lang="en-US" sz="5000" dirty="0"/>
              <a:t> </a:t>
            </a:r>
            <a:r>
              <a:rPr lang="en-US" sz="5000" dirty="0" err="1"/>
              <a:t>Nationale</a:t>
            </a:r>
            <a:r>
              <a:rPr lang="en-US" sz="5000" dirty="0"/>
              <a:t> (MEN)  (</a:t>
            </a:r>
            <a:r>
              <a:rPr lang="en-US" sz="5000" dirty="0" smtClean="0"/>
              <a:t>11 </a:t>
            </a:r>
            <a:r>
              <a:rPr lang="en-US" sz="5000" dirty="0" err="1"/>
              <a:t>cereri</a:t>
            </a:r>
            <a:r>
              <a:rPr lang="en-US" sz="5000" dirty="0"/>
              <a:t>, </a:t>
            </a:r>
            <a:r>
              <a:rPr lang="en-US" sz="5000" dirty="0" smtClean="0"/>
              <a:t>8 </a:t>
            </a:r>
            <a:r>
              <a:rPr lang="en-US" sz="5000" dirty="0" err="1"/>
              <a:t>raspunsuri</a:t>
            </a:r>
            <a:r>
              <a:rPr lang="en-US" sz="5000" dirty="0"/>
              <a:t>)</a:t>
            </a:r>
          </a:p>
          <a:p>
            <a:pPr lvl="0">
              <a:lnSpc>
                <a:spcPct val="120000"/>
              </a:lnSpc>
            </a:pPr>
            <a:r>
              <a:rPr lang="en-US" sz="5000" dirty="0" err="1"/>
              <a:t>Primaria</a:t>
            </a:r>
            <a:r>
              <a:rPr lang="en-US" sz="5000" dirty="0"/>
              <a:t> </a:t>
            </a:r>
            <a:r>
              <a:rPr lang="en-US" sz="5000" dirty="0" err="1"/>
              <a:t>Municipiului</a:t>
            </a:r>
            <a:r>
              <a:rPr lang="en-US" sz="5000" dirty="0"/>
              <a:t> </a:t>
            </a:r>
            <a:r>
              <a:rPr lang="en-US" sz="5000" dirty="0" err="1"/>
              <a:t>Bucuresti</a:t>
            </a:r>
            <a:r>
              <a:rPr lang="en-US" sz="5000" dirty="0"/>
              <a:t> (PMB)  (8 </a:t>
            </a:r>
            <a:r>
              <a:rPr lang="en-US" sz="5000" dirty="0" err="1"/>
              <a:t>cereri</a:t>
            </a:r>
            <a:r>
              <a:rPr lang="en-US" sz="5000" dirty="0"/>
              <a:t>, 1 </a:t>
            </a:r>
            <a:r>
              <a:rPr lang="en-US" sz="5000" dirty="0" err="1" smtClean="0"/>
              <a:t>raspuns</a:t>
            </a:r>
            <a:r>
              <a:rPr lang="en-US" sz="5000" dirty="0" smtClean="0"/>
              <a:t>)</a:t>
            </a:r>
            <a:endParaRPr lang="en-US" sz="5000" dirty="0"/>
          </a:p>
          <a:p>
            <a:pPr lvl="0">
              <a:lnSpc>
                <a:spcPct val="120000"/>
              </a:lnSpc>
            </a:pPr>
            <a:r>
              <a:rPr lang="en-US" sz="5000" dirty="0" err="1"/>
              <a:t>Ministerul</a:t>
            </a:r>
            <a:r>
              <a:rPr lang="en-US" sz="5000" dirty="0"/>
              <a:t> </a:t>
            </a:r>
            <a:r>
              <a:rPr lang="en-US" sz="5000" dirty="0" err="1"/>
              <a:t>Finantelor</a:t>
            </a:r>
            <a:r>
              <a:rPr lang="en-US" sz="5000" dirty="0"/>
              <a:t> </a:t>
            </a:r>
            <a:r>
              <a:rPr lang="en-US" sz="5000" dirty="0" err="1"/>
              <a:t>Publice</a:t>
            </a:r>
            <a:r>
              <a:rPr lang="en-US" sz="5000" dirty="0"/>
              <a:t> (7 </a:t>
            </a:r>
            <a:r>
              <a:rPr lang="en-US" sz="5000" dirty="0" err="1"/>
              <a:t>cereri</a:t>
            </a:r>
            <a:r>
              <a:rPr lang="en-US" sz="5000" dirty="0"/>
              <a:t>, 6 </a:t>
            </a:r>
            <a:r>
              <a:rPr lang="en-US" sz="5000" dirty="0" err="1"/>
              <a:t>raspunsuri</a:t>
            </a:r>
            <a:r>
              <a:rPr lang="en-US" sz="5000" dirty="0"/>
              <a:t>)</a:t>
            </a:r>
          </a:p>
          <a:p>
            <a:pPr lvl="0">
              <a:lnSpc>
                <a:spcPct val="120000"/>
              </a:lnSpc>
            </a:pPr>
            <a:r>
              <a:rPr lang="en-US" sz="5000" dirty="0"/>
              <a:t>Camera </a:t>
            </a:r>
            <a:r>
              <a:rPr lang="en-US" sz="5000" dirty="0" err="1"/>
              <a:t>Deputatilor</a:t>
            </a:r>
            <a:r>
              <a:rPr lang="en-US" sz="5000" dirty="0"/>
              <a:t>  (7 </a:t>
            </a:r>
            <a:r>
              <a:rPr lang="en-US" sz="5000" dirty="0" err="1"/>
              <a:t>cereri</a:t>
            </a:r>
            <a:r>
              <a:rPr lang="en-US" sz="5000" dirty="0"/>
              <a:t>, 7 </a:t>
            </a:r>
            <a:r>
              <a:rPr lang="en-US" sz="5000" dirty="0" err="1"/>
              <a:t>raspunsuri</a:t>
            </a:r>
            <a:r>
              <a:rPr lang="en-US" sz="5000" dirty="0"/>
              <a:t>)</a:t>
            </a:r>
          </a:p>
          <a:p>
            <a:pPr lvl="0">
              <a:lnSpc>
                <a:spcPct val="120000"/>
              </a:lnSpc>
            </a:pPr>
            <a:r>
              <a:rPr lang="en-US" sz="5000" dirty="0" err="1"/>
              <a:t>Primaria</a:t>
            </a:r>
            <a:r>
              <a:rPr lang="en-US" sz="5000" dirty="0"/>
              <a:t> Cluj-Napoca (6 </a:t>
            </a:r>
            <a:r>
              <a:rPr lang="en-US" sz="5000" dirty="0" err="1"/>
              <a:t>cereri</a:t>
            </a:r>
            <a:r>
              <a:rPr lang="en-US" sz="5000" dirty="0"/>
              <a:t>, 6 </a:t>
            </a:r>
            <a:r>
              <a:rPr lang="en-US" sz="5000" dirty="0" err="1"/>
              <a:t>raspunsuri</a:t>
            </a:r>
            <a:r>
              <a:rPr lang="en-US" sz="5000" dirty="0"/>
              <a:t>)</a:t>
            </a:r>
          </a:p>
          <a:p>
            <a:pPr lvl="0">
              <a:lnSpc>
                <a:spcPct val="120000"/>
              </a:lnSpc>
            </a:pPr>
            <a:r>
              <a:rPr lang="en-US" sz="5000" dirty="0" err="1"/>
              <a:t>Ministerul</a:t>
            </a:r>
            <a:r>
              <a:rPr lang="en-US" sz="5000" dirty="0"/>
              <a:t> </a:t>
            </a:r>
            <a:r>
              <a:rPr lang="en-US" sz="5000" dirty="0" err="1"/>
              <a:t>Afacerilor</a:t>
            </a:r>
            <a:r>
              <a:rPr lang="en-US" sz="5000" dirty="0"/>
              <a:t> Interne (MAI) (6 </a:t>
            </a:r>
            <a:r>
              <a:rPr lang="en-US" sz="5000" dirty="0" err="1"/>
              <a:t>cereri</a:t>
            </a:r>
            <a:r>
              <a:rPr lang="en-US" sz="5000" dirty="0"/>
              <a:t>, 1 </a:t>
            </a:r>
            <a:r>
              <a:rPr lang="en-US" sz="5000" dirty="0" err="1" smtClean="0"/>
              <a:t>raspuns</a:t>
            </a:r>
            <a:r>
              <a:rPr lang="en-US" sz="5000" dirty="0" smtClean="0"/>
              <a:t>)</a:t>
            </a:r>
            <a:endParaRPr lang="en-US" sz="5000" dirty="0"/>
          </a:p>
          <a:p>
            <a:pPr lvl="0">
              <a:lnSpc>
                <a:spcPct val="120000"/>
              </a:lnSpc>
            </a:pPr>
            <a:r>
              <a:rPr lang="en-US" sz="5000" dirty="0" err="1"/>
              <a:t>Primaria</a:t>
            </a:r>
            <a:r>
              <a:rPr lang="en-US" sz="5000" dirty="0"/>
              <a:t> Iasi (6 </a:t>
            </a:r>
            <a:r>
              <a:rPr lang="en-US" sz="5000" dirty="0" err="1"/>
              <a:t>cereri</a:t>
            </a:r>
            <a:r>
              <a:rPr lang="en-US" sz="5000" dirty="0"/>
              <a:t>, 1 </a:t>
            </a:r>
            <a:r>
              <a:rPr lang="en-US" sz="5000" dirty="0" err="1" smtClean="0"/>
              <a:t>raspuns</a:t>
            </a:r>
            <a:r>
              <a:rPr lang="en-US" sz="5000" dirty="0" smtClean="0"/>
              <a:t>)</a:t>
            </a:r>
            <a:endParaRPr lang="en-US" sz="5000" dirty="0"/>
          </a:p>
          <a:p>
            <a:pPr lvl="0">
              <a:lnSpc>
                <a:spcPct val="120000"/>
              </a:lnSpc>
            </a:pPr>
            <a:r>
              <a:rPr lang="en-US" sz="5000" dirty="0" err="1"/>
              <a:t>Prefectura</a:t>
            </a:r>
            <a:r>
              <a:rPr lang="en-US" sz="5000" dirty="0"/>
              <a:t> Brasov (6 </a:t>
            </a:r>
            <a:r>
              <a:rPr lang="en-US" sz="5000" dirty="0" err="1"/>
              <a:t>cereri</a:t>
            </a:r>
            <a:r>
              <a:rPr lang="en-US" sz="5000" dirty="0"/>
              <a:t>, 0 </a:t>
            </a:r>
            <a:r>
              <a:rPr lang="en-US" sz="5000" dirty="0" err="1" smtClean="0"/>
              <a:t>raspuns</a:t>
            </a:r>
            <a:r>
              <a:rPr lang="en-US" sz="5000" dirty="0" smtClean="0"/>
              <a:t>)</a:t>
            </a:r>
            <a:endParaRPr lang="en-US" sz="5000" dirty="0"/>
          </a:p>
          <a:p>
            <a:pPr lvl="0">
              <a:lnSpc>
                <a:spcPct val="120000"/>
              </a:lnSpc>
            </a:pPr>
            <a:r>
              <a:rPr lang="en-US" sz="5000" dirty="0" err="1"/>
              <a:t>Prefectura</a:t>
            </a:r>
            <a:r>
              <a:rPr lang="en-US" sz="5000" dirty="0"/>
              <a:t> </a:t>
            </a:r>
            <a:r>
              <a:rPr lang="en-US" sz="5000" dirty="0" err="1"/>
              <a:t>Vrancea</a:t>
            </a:r>
            <a:r>
              <a:rPr lang="en-US" sz="5000" dirty="0"/>
              <a:t> (6 </a:t>
            </a:r>
            <a:r>
              <a:rPr lang="en-US" sz="5000" dirty="0" err="1"/>
              <a:t>cereri</a:t>
            </a:r>
            <a:r>
              <a:rPr lang="en-US" sz="5000" dirty="0"/>
              <a:t>, 1 </a:t>
            </a:r>
            <a:r>
              <a:rPr lang="en-US" sz="5000" dirty="0" err="1" smtClean="0"/>
              <a:t>raspuns</a:t>
            </a:r>
            <a:r>
              <a:rPr lang="en-US" sz="5000" dirty="0" smtClean="0"/>
              <a:t>)</a:t>
            </a:r>
            <a:endParaRPr lang="en-US" sz="5000" dirty="0"/>
          </a:p>
          <a:p>
            <a:pPr lvl="0">
              <a:lnSpc>
                <a:spcPct val="120000"/>
              </a:lnSpc>
            </a:pPr>
            <a:r>
              <a:rPr lang="en-US" sz="5000" dirty="0" err="1"/>
              <a:t>Ministerul</a:t>
            </a:r>
            <a:r>
              <a:rPr lang="en-US" sz="5000" dirty="0"/>
              <a:t> </a:t>
            </a:r>
            <a:r>
              <a:rPr lang="en-US" sz="5000" dirty="0" err="1"/>
              <a:t>Mediului</a:t>
            </a:r>
            <a:r>
              <a:rPr lang="en-US" sz="5000" dirty="0"/>
              <a:t> </a:t>
            </a:r>
            <a:r>
              <a:rPr lang="en-US" sz="5000" dirty="0" err="1"/>
              <a:t>si</a:t>
            </a:r>
            <a:r>
              <a:rPr lang="en-US" sz="5000" dirty="0"/>
              <a:t> </a:t>
            </a:r>
            <a:r>
              <a:rPr lang="en-US" sz="5000" dirty="0" err="1"/>
              <a:t>Schimbarilor</a:t>
            </a:r>
            <a:r>
              <a:rPr lang="en-US" sz="5000" dirty="0"/>
              <a:t> </a:t>
            </a:r>
            <a:r>
              <a:rPr lang="en-US" sz="5000" dirty="0" err="1"/>
              <a:t>Climatice</a:t>
            </a:r>
            <a:r>
              <a:rPr lang="en-US" sz="5000" dirty="0"/>
              <a:t> (MMSC) (6 </a:t>
            </a:r>
            <a:r>
              <a:rPr lang="en-US" sz="5000" dirty="0" err="1"/>
              <a:t>cereri</a:t>
            </a:r>
            <a:r>
              <a:rPr lang="en-US" sz="5000" dirty="0"/>
              <a:t>, 3 </a:t>
            </a:r>
            <a:r>
              <a:rPr lang="en-US" sz="5000" dirty="0" err="1"/>
              <a:t>raspunsuri</a:t>
            </a:r>
            <a:r>
              <a:rPr lang="en-US" sz="5000" dirty="0"/>
              <a:t>)</a:t>
            </a:r>
          </a:p>
          <a:p>
            <a:pPr lvl="0">
              <a:lnSpc>
                <a:spcPct val="120000"/>
              </a:lnSpc>
            </a:pPr>
            <a:r>
              <a:rPr lang="en-US" sz="5000" dirty="0"/>
              <a:t> </a:t>
            </a:r>
            <a:r>
              <a:rPr lang="en-US" sz="5000" dirty="0" err="1"/>
              <a:t>Prefectura</a:t>
            </a:r>
            <a:r>
              <a:rPr lang="en-US" sz="5000" dirty="0"/>
              <a:t> Giurgiu (6 </a:t>
            </a:r>
            <a:r>
              <a:rPr lang="en-US" sz="5000" dirty="0" err="1"/>
              <a:t>cereri</a:t>
            </a:r>
            <a:r>
              <a:rPr lang="en-US" sz="5000" dirty="0"/>
              <a:t>, 0 </a:t>
            </a:r>
            <a:r>
              <a:rPr lang="en-US" sz="5000" dirty="0" err="1"/>
              <a:t>raspunsuri</a:t>
            </a:r>
            <a:r>
              <a:rPr lang="en-US" sz="5000" dirty="0"/>
              <a:t>)</a:t>
            </a:r>
          </a:p>
          <a:p>
            <a:pPr lvl="0">
              <a:lnSpc>
                <a:spcPct val="120000"/>
              </a:lnSpc>
            </a:pPr>
            <a:r>
              <a:rPr lang="en-US" sz="5000" dirty="0" err="1"/>
              <a:t>Senatul</a:t>
            </a:r>
            <a:r>
              <a:rPr lang="en-US" sz="5000" dirty="0"/>
              <a:t> </a:t>
            </a:r>
            <a:r>
              <a:rPr lang="en-US" sz="5000" dirty="0" err="1"/>
              <a:t>Romaniei</a:t>
            </a:r>
            <a:r>
              <a:rPr lang="en-US" sz="5000" dirty="0"/>
              <a:t>  (6 </a:t>
            </a:r>
            <a:r>
              <a:rPr lang="en-US" sz="5000" dirty="0" err="1"/>
              <a:t>cereri</a:t>
            </a:r>
            <a:r>
              <a:rPr lang="en-US" sz="5000" dirty="0"/>
              <a:t>, 6 </a:t>
            </a:r>
            <a:r>
              <a:rPr lang="en-US" sz="5000" dirty="0" err="1"/>
              <a:t>raspunsuri</a:t>
            </a:r>
            <a:r>
              <a:rPr lang="en-US" sz="5000" dirty="0"/>
              <a:t>)</a:t>
            </a:r>
          </a:p>
          <a:p>
            <a:pPr lvl="0">
              <a:lnSpc>
                <a:spcPct val="120000"/>
              </a:lnSpc>
            </a:pPr>
            <a:r>
              <a:rPr lang="en-US" sz="5000" dirty="0" err="1"/>
              <a:t>Prefectura</a:t>
            </a:r>
            <a:r>
              <a:rPr lang="en-US" sz="5000" dirty="0"/>
              <a:t> </a:t>
            </a:r>
            <a:r>
              <a:rPr lang="en-US" sz="5000" dirty="0" err="1"/>
              <a:t>Dambovita</a:t>
            </a:r>
            <a:r>
              <a:rPr lang="en-US" sz="5000" dirty="0"/>
              <a:t> (6 </a:t>
            </a:r>
            <a:r>
              <a:rPr lang="en-US" sz="5000" dirty="0" err="1"/>
              <a:t>cereri</a:t>
            </a:r>
            <a:r>
              <a:rPr lang="en-US" sz="5000" dirty="0"/>
              <a:t>, 3 </a:t>
            </a:r>
            <a:r>
              <a:rPr lang="en-US" sz="5000" dirty="0" err="1"/>
              <a:t>raspunsuri</a:t>
            </a:r>
            <a:r>
              <a:rPr lang="en-US" sz="50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409688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Autorități harnice în transmiterea răspunsurilor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Camera </a:t>
            </a:r>
            <a:r>
              <a:rPr lang="en-US" dirty="0" err="1"/>
              <a:t>Deputatilor</a:t>
            </a:r>
            <a:r>
              <a:rPr lang="en-US" dirty="0"/>
              <a:t>  (7 </a:t>
            </a:r>
            <a:r>
              <a:rPr lang="en-US" dirty="0" err="1"/>
              <a:t>cereri</a:t>
            </a:r>
            <a:r>
              <a:rPr lang="en-US" dirty="0"/>
              <a:t>, 7 </a:t>
            </a:r>
            <a:r>
              <a:rPr lang="en-US" dirty="0" smtClean="0"/>
              <a:t>r</a:t>
            </a:r>
            <a:r>
              <a:rPr lang="ro-RO" dirty="0" smtClean="0"/>
              <a:t>ă</a:t>
            </a:r>
            <a:r>
              <a:rPr lang="en-US" dirty="0" err="1" smtClean="0"/>
              <a:t>spunsuri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Senatul</a:t>
            </a:r>
            <a:r>
              <a:rPr lang="en-US" dirty="0"/>
              <a:t> </a:t>
            </a:r>
            <a:r>
              <a:rPr lang="en-US" dirty="0" err="1"/>
              <a:t>Romaniei</a:t>
            </a:r>
            <a:r>
              <a:rPr lang="en-US" dirty="0"/>
              <a:t>  (6 </a:t>
            </a:r>
            <a:r>
              <a:rPr lang="en-US" dirty="0" err="1"/>
              <a:t>cereri</a:t>
            </a:r>
            <a:r>
              <a:rPr lang="en-US" dirty="0"/>
              <a:t>, 6 </a:t>
            </a:r>
            <a:r>
              <a:rPr lang="en-US" dirty="0" smtClean="0"/>
              <a:t>r</a:t>
            </a:r>
            <a:r>
              <a:rPr lang="ro-RO" dirty="0" smtClean="0"/>
              <a:t>ă</a:t>
            </a:r>
            <a:r>
              <a:rPr lang="en-US" dirty="0" err="1" smtClean="0"/>
              <a:t>spunsuri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Primaria</a:t>
            </a:r>
            <a:r>
              <a:rPr lang="en-US" dirty="0"/>
              <a:t> Cluj-Napoca (6 </a:t>
            </a:r>
            <a:r>
              <a:rPr lang="en-US" dirty="0" err="1"/>
              <a:t>cereri</a:t>
            </a:r>
            <a:r>
              <a:rPr lang="en-US" dirty="0"/>
              <a:t>, 6 </a:t>
            </a:r>
            <a:r>
              <a:rPr lang="en-US" dirty="0" smtClean="0"/>
              <a:t>r</a:t>
            </a:r>
            <a:r>
              <a:rPr lang="ro-RO" dirty="0" smtClean="0"/>
              <a:t>ă</a:t>
            </a:r>
            <a:r>
              <a:rPr lang="en-US" dirty="0" err="1" smtClean="0"/>
              <a:t>spunsuri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Ministerul</a:t>
            </a:r>
            <a:r>
              <a:rPr lang="en-US" dirty="0"/>
              <a:t> </a:t>
            </a:r>
            <a:r>
              <a:rPr lang="en-US" dirty="0" err="1"/>
              <a:t>Finantelor</a:t>
            </a:r>
            <a:r>
              <a:rPr lang="en-US" dirty="0"/>
              <a:t> </a:t>
            </a:r>
            <a:r>
              <a:rPr lang="en-US" dirty="0" err="1"/>
              <a:t>Publice</a:t>
            </a:r>
            <a:r>
              <a:rPr lang="en-US" dirty="0"/>
              <a:t> (7 </a:t>
            </a:r>
            <a:r>
              <a:rPr lang="en-US" dirty="0" err="1"/>
              <a:t>cereri</a:t>
            </a:r>
            <a:r>
              <a:rPr lang="en-US" dirty="0"/>
              <a:t>, 6 </a:t>
            </a:r>
            <a:r>
              <a:rPr lang="en-US" dirty="0" smtClean="0"/>
              <a:t>r</a:t>
            </a:r>
            <a:r>
              <a:rPr lang="ro-RO" dirty="0" smtClean="0"/>
              <a:t>ă</a:t>
            </a:r>
            <a:r>
              <a:rPr lang="en-US" dirty="0" err="1" smtClean="0"/>
              <a:t>spunsuri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Ministerul</a:t>
            </a:r>
            <a:r>
              <a:rPr lang="en-US" dirty="0"/>
              <a:t> </a:t>
            </a:r>
            <a:r>
              <a:rPr lang="en-US" dirty="0" err="1"/>
              <a:t>Educatiei</a:t>
            </a:r>
            <a:r>
              <a:rPr lang="en-US" dirty="0"/>
              <a:t> </a:t>
            </a:r>
            <a:r>
              <a:rPr lang="en-US" dirty="0" err="1"/>
              <a:t>Nationale</a:t>
            </a:r>
            <a:r>
              <a:rPr lang="en-US" dirty="0"/>
              <a:t> (MEN)  (</a:t>
            </a:r>
            <a:r>
              <a:rPr lang="en-US" dirty="0" smtClean="0"/>
              <a:t>11 </a:t>
            </a:r>
            <a:r>
              <a:rPr lang="en-US" dirty="0" err="1"/>
              <a:t>cereri</a:t>
            </a:r>
            <a:r>
              <a:rPr lang="en-US" dirty="0"/>
              <a:t>, </a:t>
            </a:r>
            <a:r>
              <a:rPr lang="en-US" dirty="0" smtClean="0"/>
              <a:t>8 r</a:t>
            </a:r>
            <a:r>
              <a:rPr lang="ro-RO" dirty="0" smtClean="0"/>
              <a:t>ă</a:t>
            </a:r>
            <a:r>
              <a:rPr lang="en-US" dirty="0" err="1" smtClean="0"/>
              <a:t>spunsuri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8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49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Autoritățile</a:t>
            </a:r>
            <a:r>
              <a:rPr lang="en-US" dirty="0" smtClean="0"/>
              <a:t> </a:t>
            </a:r>
            <a:r>
              <a:rPr lang="en-US" dirty="0" err="1" smtClean="0"/>
              <a:t>cele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puțin</a:t>
            </a:r>
            <a:r>
              <a:rPr lang="en-US" dirty="0" smtClean="0"/>
              <a:t> </a:t>
            </a:r>
            <a:r>
              <a:rPr lang="en-US" dirty="0" err="1" smtClean="0"/>
              <a:t>transparente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Primaria</a:t>
            </a:r>
            <a:r>
              <a:rPr lang="en-US" dirty="0" smtClean="0"/>
              <a:t> </a:t>
            </a:r>
            <a:r>
              <a:rPr lang="en-US" dirty="0" err="1"/>
              <a:t>Municipiului</a:t>
            </a:r>
            <a:r>
              <a:rPr lang="en-US" dirty="0"/>
              <a:t> </a:t>
            </a:r>
            <a:r>
              <a:rPr lang="en-US" dirty="0" err="1"/>
              <a:t>Bucuresti</a:t>
            </a:r>
            <a:r>
              <a:rPr lang="en-US" dirty="0"/>
              <a:t> (PMB)  (8 </a:t>
            </a:r>
            <a:r>
              <a:rPr lang="en-US" dirty="0" err="1"/>
              <a:t>cereri</a:t>
            </a:r>
            <a:r>
              <a:rPr lang="en-US" dirty="0"/>
              <a:t>, 1 </a:t>
            </a:r>
            <a:r>
              <a:rPr lang="en-US" dirty="0" err="1"/>
              <a:t>raspuns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Prefectura</a:t>
            </a:r>
            <a:r>
              <a:rPr lang="en-US" dirty="0"/>
              <a:t> Brasov (6 </a:t>
            </a:r>
            <a:r>
              <a:rPr lang="en-US" dirty="0" err="1"/>
              <a:t>cereri</a:t>
            </a:r>
            <a:r>
              <a:rPr lang="en-US" dirty="0"/>
              <a:t>, 0 </a:t>
            </a:r>
            <a:r>
              <a:rPr lang="en-US" dirty="0" err="1"/>
              <a:t>raspunsuri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Prefectura</a:t>
            </a:r>
            <a:r>
              <a:rPr lang="en-US" dirty="0"/>
              <a:t> Giurgiu (6 </a:t>
            </a:r>
            <a:r>
              <a:rPr lang="en-US" dirty="0" err="1"/>
              <a:t>cereri</a:t>
            </a:r>
            <a:r>
              <a:rPr lang="en-US" dirty="0"/>
              <a:t>, 0 </a:t>
            </a:r>
            <a:r>
              <a:rPr lang="en-US" dirty="0" err="1"/>
              <a:t>raspunsuri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Ministerul</a:t>
            </a:r>
            <a:r>
              <a:rPr lang="en-US" dirty="0"/>
              <a:t> </a:t>
            </a:r>
            <a:r>
              <a:rPr lang="en-US" dirty="0" err="1"/>
              <a:t>Afacerilor</a:t>
            </a:r>
            <a:r>
              <a:rPr lang="en-US" dirty="0"/>
              <a:t> Interne (MAI) (6 </a:t>
            </a:r>
            <a:r>
              <a:rPr lang="en-US" dirty="0" err="1"/>
              <a:t>cereri</a:t>
            </a:r>
            <a:r>
              <a:rPr lang="en-US" dirty="0"/>
              <a:t>, 1 </a:t>
            </a:r>
            <a:r>
              <a:rPr lang="en-US" dirty="0" err="1"/>
              <a:t>raspuns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Primaria</a:t>
            </a:r>
            <a:r>
              <a:rPr lang="en-US" dirty="0"/>
              <a:t> Iasi (6 </a:t>
            </a:r>
            <a:r>
              <a:rPr lang="en-US" dirty="0" err="1"/>
              <a:t>cereri</a:t>
            </a:r>
            <a:r>
              <a:rPr lang="en-US" dirty="0"/>
              <a:t>, 1 </a:t>
            </a:r>
            <a:r>
              <a:rPr lang="en-US" dirty="0" err="1"/>
              <a:t>raspuns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Prefectura</a:t>
            </a:r>
            <a:r>
              <a:rPr lang="en-US" dirty="0"/>
              <a:t> </a:t>
            </a:r>
            <a:r>
              <a:rPr lang="en-US" dirty="0" err="1"/>
              <a:t>Vrancea</a:t>
            </a:r>
            <a:r>
              <a:rPr lang="en-US" dirty="0"/>
              <a:t> (6 </a:t>
            </a:r>
            <a:r>
              <a:rPr lang="en-US" dirty="0" err="1"/>
              <a:t>cereri</a:t>
            </a:r>
            <a:r>
              <a:rPr lang="en-US" dirty="0"/>
              <a:t>, 1 </a:t>
            </a:r>
            <a:r>
              <a:rPr lang="en-US" dirty="0" err="1"/>
              <a:t>raspuns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9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m-CH" dirty="0" smtClean="0"/>
              <a:t>Raportul anual de activitate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o-RO" dirty="0" smtClean="0"/>
              <a:t>	</a:t>
            </a:r>
            <a:r>
              <a:rPr lang="rm-CH" dirty="0" smtClean="0"/>
              <a:t>S-au trimis solicitări de publicare a rapoartelor de</a:t>
            </a:r>
            <a:r>
              <a:rPr lang="ro-RO" dirty="0" smtClean="0"/>
              <a:t> </a:t>
            </a:r>
            <a:r>
              <a:rPr lang="rm-CH" dirty="0" smtClean="0"/>
              <a:t>activitate </a:t>
            </a:r>
            <a:r>
              <a:rPr lang="ro-RO" dirty="0" smtClean="0"/>
              <a:t>pe anul 2013 (care ar fi trebuit să fie publice încă din primele luni ale anului) </a:t>
            </a:r>
            <a:r>
              <a:rPr lang="rm-CH" dirty="0" smtClean="0"/>
              <a:t>către:</a:t>
            </a:r>
          </a:p>
          <a:p>
            <a:r>
              <a:rPr lang="rm-CH" dirty="0" smtClean="0"/>
              <a:t>Prim</a:t>
            </a:r>
            <a:r>
              <a:rPr lang="ro-RO" dirty="0" smtClean="0"/>
              <a:t>ă</a:t>
            </a:r>
            <a:r>
              <a:rPr lang="rm-CH" dirty="0" smtClean="0"/>
              <a:t>riile reședință de județ</a:t>
            </a:r>
          </a:p>
          <a:p>
            <a:r>
              <a:rPr lang="rm-CH" dirty="0" smtClean="0"/>
              <a:t>Consilii Județene</a:t>
            </a:r>
          </a:p>
          <a:p>
            <a:r>
              <a:rPr lang="rm-CH" dirty="0" smtClean="0"/>
              <a:t>Prefecturi</a:t>
            </a:r>
          </a:p>
          <a:p>
            <a:r>
              <a:rPr lang="rm-CH" dirty="0" smtClean="0"/>
              <a:t>Inspectorate Școlare</a:t>
            </a:r>
          </a:p>
          <a:p>
            <a:r>
              <a:rPr lang="rm-CH" dirty="0" smtClean="0"/>
              <a:t>Ministere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75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m-CH" dirty="0" smtClean="0"/>
              <a:t>Primării reședință de județ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m-CH" dirty="0" smtClean="0"/>
              <a:t>Rata de răspuns 43%</a:t>
            </a:r>
          </a:p>
          <a:p>
            <a:pPr>
              <a:buNone/>
            </a:pPr>
            <a:r>
              <a:rPr lang="ro-RO" b="1" dirty="0" smtClean="0"/>
              <a:t>	Cele mai rapide răspunsuri</a:t>
            </a:r>
            <a:r>
              <a:rPr lang="en-US" b="1" dirty="0" smtClean="0"/>
              <a:t>:</a:t>
            </a:r>
            <a:endParaRPr lang="en-US" b="1" dirty="0"/>
          </a:p>
          <a:p>
            <a:pPr lvl="0"/>
            <a:r>
              <a:rPr lang="en-US" dirty="0" err="1"/>
              <a:t>Primaria</a:t>
            </a:r>
            <a:r>
              <a:rPr lang="en-US" dirty="0"/>
              <a:t> </a:t>
            </a:r>
            <a:r>
              <a:rPr lang="en-US" dirty="0" err="1"/>
              <a:t>Slobozia</a:t>
            </a:r>
            <a:r>
              <a:rPr lang="en-US" dirty="0"/>
              <a:t> - 2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 err="1"/>
              <a:t>Primaria</a:t>
            </a:r>
            <a:r>
              <a:rPr lang="en-US" dirty="0"/>
              <a:t> </a:t>
            </a:r>
            <a:r>
              <a:rPr lang="en-US" dirty="0" err="1"/>
              <a:t>Cluj</a:t>
            </a:r>
            <a:r>
              <a:rPr lang="en-US" dirty="0"/>
              <a:t> </a:t>
            </a:r>
            <a:r>
              <a:rPr lang="en-US" dirty="0" err="1"/>
              <a:t>Napoca</a:t>
            </a:r>
            <a:r>
              <a:rPr lang="en-US" dirty="0"/>
              <a:t> – 3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 err="1"/>
              <a:t>Primaria</a:t>
            </a:r>
            <a:r>
              <a:rPr lang="en-US" dirty="0"/>
              <a:t> Brasov – 4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 err="1"/>
              <a:t>Primaria</a:t>
            </a:r>
            <a:r>
              <a:rPr lang="en-US" dirty="0"/>
              <a:t> </a:t>
            </a:r>
            <a:r>
              <a:rPr lang="en-US" dirty="0" err="1"/>
              <a:t>Botosani</a:t>
            </a:r>
            <a:r>
              <a:rPr lang="en-US" dirty="0"/>
              <a:t> – 4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 err="1"/>
              <a:t>Primaria</a:t>
            </a:r>
            <a:r>
              <a:rPr lang="en-US" dirty="0"/>
              <a:t> Pitesti – 5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 err="1"/>
              <a:t>Primaria</a:t>
            </a:r>
            <a:r>
              <a:rPr lang="en-US" dirty="0"/>
              <a:t> Craiova – 5 </a:t>
            </a:r>
            <a:r>
              <a:rPr lang="en-US" dirty="0" err="1"/>
              <a:t>zile</a:t>
            </a:r>
            <a:endParaRPr lang="en-US" dirty="0"/>
          </a:p>
          <a:p>
            <a:pPr lvl="0"/>
            <a:r>
              <a:rPr lang="en-US" dirty="0" err="1"/>
              <a:t>Primaria</a:t>
            </a:r>
            <a:r>
              <a:rPr lang="en-US" dirty="0"/>
              <a:t> Sibiu – 5 </a:t>
            </a:r>
            <a:r>
              <a:rPr lang="en-US" dirty="0" err="1"/>
              <a:t>zile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66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600" dirty="0" smtClean="0"/>
              <a:t>Topul rușinii – primării reședință de județ</a:t>
            </a:r>
            <a:endParaRPr lang="ro-RO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x-none" smtClean="0"/>
              <a:t>Nu au răspuns</a:t>
            </a:r>
            <a:r>
              <a:rPr lang="ro-RO" dirty="0" smtClean="0"/>
              <a:t>,</a:t>
            </a:r>
            <a:r>
              <a:rPr lang="x-none" smtClean="0"/>
              <a:t> dar au publicat rapoartele pe site </a:t>
            </a:r>
            <a:r>
              <a:rPr lang="x-none" b="1" smtClean="0"/>
              <a:t>9 primării: </a:t>
            </a:r>
            <a:r>
              <a:rPr lang="x-none" smtClean="0"/>
              <a:t>Bistriţa, Buzău, Bucureşti, Baia Mare, Târgu Mureş, Piatra Neamţ, Zalău, Alexandria, Timişoara </a:t>
            </a:r>
            <a:r>
              <a:rPr lang="ro-RO" dirty="0" smtClean="0"/>
              <a:t>.</a:t>
            </a:r>
          </a:p>
          <a:p>
            <a:pPr>
              <a:buNone/>
            </a:pPr>
            <a:endParaRPr lang="ro-RO" dirty="0" smtClean="0"/>
          </a:p>
          <a:p>
            <a:r>
              <a:rPr lang="x-none" smtClean="0"/>
              <a:t>Nu publicat rapoarte de activitate </a:t>
            </a:r>
            <a:r>
              <a:rPr lang="x-none" b="1" smtClean="0"/>
              <a:t>13 primării</a:t>
            </a:r>
            <a:r>
              <a:rPr lang="x-none" smtClean="0"/>
              <a:t>: Alba Iulia, Călăraşi, Constanţa, Sfântu Gheorghe, Târgovişte, Galaţi, Miercurea Ciuc, Drobeta Turnu Severin, Ploieşti, Satu Mare, Suceava, Râmnicu Vâlcea, Vaslui.</a:t>
            </a:r>
            <a:endParaRPr lang="ro-RO" dirty="0" smtClean="0"/>
          </a:p>
          <a:p>
            <a:endParaRPr lang="ro-R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694</Words>
  <Application>Microsoft Office PowerPoint</Application>
  <PresentationFormat>On-screen Show (4:3)</PresentationFormat>
  <Paragraphs>149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PowerPoint Presentation</vt:lpstr>
      <vt:lpstr>Aplicația “Ia Statul la întrebari”  și  gradul de transparență al instituțiilor publice</vt:lpstr>
      <vt:lpstr>Ia Statul la întrebări – generalități</vt:lpstr>
      <vt:lpstr>Topul celor mai căutate autorități </vt:lpstr>
      <vt:lpstr>Autorități harnice în transmiterea răspunsurilor </vt:lpstr>
      <vt:lpstr>Autoritățile cele mai puțin transparente </vt:lpstr>
      <vt:lpstr>Raportul anual de activitate </vt:lpstr>
      <vt:lpstr>Primării reședință de județ</vt:lpstr>
      <vt:lpstr>Topul rușinii – primării reședință de județ</vt:lpstr>
      <vt:lpstr>  Consilii Județene </vt:lpstr>
      <vt:lpstr>Topul rușinii - Consilii Județene</vt:lpstr>
      <vt:lpstr>Prefecturi</vt:lpstr>
      <vt:lpstr>Topul rușinii - Prefecturi</vt:lpstr>
      <vt:lpstr>Inspectorate Școlare Județene</vt:lpstr>
      <vt:lpstr>Topul rușinii – Inspectorate Școlare Județene</vt:lpstr>
      <vt:lpstr>Ministere. 1</vt:lpstr>
      <vt:lpstr>Topul rușinii - Ministere</vt:lpstr>
      <vt:lpstr>PowerPoint Presentation</vt:lpstr>
      <vt:lpstr>PowerPoint Presentation</vt:lpstr>
    </vt:vector>
  </TitlesOfParts>
  <Company>Work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Aplicația “Ia Statul la întrebari”  și  gradul de transparență al instituțiilor publice</dc:title>
  <dc:creator>user</dc:creator>
  <cp:lastModifiedBy>Societatea Academica din Romania SAR</cp:lastModifiedBy>
  <cp:revision>50</cp:revision>
  <dcterms:created xsi:type="dcterms:W3CDTF">2014-11-25T13:02:16Z</dcterms:created>
  <dcterms:modified xsi:type="dcterms:W3CDTF">2014-11-29T11:37:48Z</dcterms:modified>
</cp:coreProperties>
</file>