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8" r:id="rId3"/>
    <p:sldId id="269" r:id="rId4"/>
    <p:sldId id="270" r:id="rId5"/>
    <p:sldId id="271" r:id="rId6"/>
    <p:sldId id="281" r:id="rId7"/>
    <p:sldId id="272" r:id="rId8"/>
    <p:sldId id="284" r:id="rId9"/>
    <p:sldId id="279" r:id="rId10"/>
    <p:sldId id="273" r:id="rId11"/>
    <p:sldId id="280" r:id="rId12"/>
    <p:sldId id="274" r:id="rId13"/>
    <p:sldId id="275" r:id="rId14"/>
    <p:sldId id="278" r:id="rId15"/>
    <p:sldId id="283" r:id="rId16"/>
    <p:sldId id="276" r:id="rId17"/>
    <p:sldId id="277" r:id="rId18"/>
    <p:sldId id="282" r:id="rId19"/>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D90"/>
    <a:srgbClr val="999999"/>
    <a:srgbClr val="CC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6" autoAdjust="0"/>
    <p:restoredTop sz="94660"/>
  </p:normalViewPr>
  <p:slideViewPr>
    <p:cSldViewPr>
      <p:cViewPr varScale="1">
        <p:scale>
          <a:sx n="74" d="100"/>
          <a:sy n="74" d="100"/>
        </p:scale>
        <p:origin x="125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03A3C86-B4E0-494F-92AA-805A31DF5E5E}" type="datetimeFigureOut">
              <a:rPr lang="nb-NO" smtClean="0"/>
              <a:pPr/>
              <a:t>30.11.2014</a:t>
            </a:fld>
            <a:endParaRPr lang="nb-NO"/>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D82A686-2A50-4B2F-8E37-17632D3B9AE1}" type="slidenum">
              <a:rPr lang="nb-NO" smtClean="0"/>
              <a:pPr/>
              <a:t>‹#›</a:t>
            </a:fld>
            <a:endParaRPr lang="nb-NO"/>
          </a:p>
        </p:txBody>
      </p:sp>
    </p:spTree>
    <p:extLst>
      <p:ext uri="{BB962C8B-B14F-4D97-AF65-F5344CB8AC3E}">
        <p14:creationId xmlns:p14="http://schemas.microsoft.com/office/powerpoint/2010/main" val="22220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16002" y="1548000"/>
            <a:ext cx="6255695" cy="540000"/>
          </a:xfrm>
        </p:spPr>
        <p:txBody>
          <a:bodyPr>
            <a:normAutofit/>
          </a:bodyPr>
          <a:lstStyle>
            <a:lvl1pPr algn="l">
              <a:defRPr sz="3200" b="1">
                <a:latin typeface="Arial" pitchFamily="34" charset="0"/>
                <a:cs typeface="Arial" pitchFamily="34" charset="0"/>
              </a:defRPr>
            </a:lvl1pPr>
          </a:lstStyle>
          <a:p>
            <a:r>
              <a:rPr lang="en-US" smtClean="0"/>
              <a:t>Click to edit Master title style</a:t>
            </a:r>
            <a:endParaRPr lang="nb-NO" dirty="0"/>
          </a:p>
        </p:txBody>
      </p:sp>
      <p:sp>
        <p:nvSpPr>
          <p:cNvPr id="3" name="Subtitle 2"/>
          <p:cNvSpPr>
            <a:spLocks noGrp="1"/>
          </p:cNvSpPr>
          <p:nvPr>
            <p:ph type="subTitle" idx="1"/>
          </p:nvPr>
        </p:nvSpPr>
        <p:spPr>
          <a:xfrm>
            <a:off x="2016000" y="2124000"/>
            <a:ext cx="6260740" cy="540000"/>
          </a:xfrm>
        </p:spPr>
        <p:txBody>
          <a:bodyPr>
            <a:normAutofit/>
          </a:bodyPr>
          <a:lstStyle>
            <a:lvl1pPr marL="0" indent="0" algn="l">
              <a:buNone/>
              <a:defRPr sz="2600">
                <a:solidFill>
                  <a:schemeClr val="tx1"/>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dirty="0"/>
          </a:p>
        </p:txBody>
      </p:sp>
      <p:sp>
        <p:nvSpPr>
          <p:cNvPr id="4" name="Date Placeholder 3"/>
          <p:cNvSpPr>
            <a:spLocks noGrp="1"/>
          </p:cNvSpPr>
          <p:nvPr>
            <p:ph type="dt" sz="half" idx="10"/>
          </p:nvPr>
        </p:nvSpPr>
        <p:spPr>
          <a:xfrm>
            <a:off x="2016000" y="6264000"/>
            <a:ext cx="2375616" cy="288000"/>
          </a:xfrm>
        </p:spPr>
        <p:txBody>
          <a:bodyPr/>
          <a:lstStyle>
            <a:lvl1pPr>
              <a:defRPr>
                <a:solidFill>
                  <a:schemeClr val="tx1"/>
                </a:solidFill>
                <a:latin typeface="Arial" pitchFamily="34" charset="0"/>
                <a:cs typeface="Arial" pitchFamily="34" charset="0"/>
              </a:defRPr>
            </a:lvl1pPr>
          </a:lstStyle>
          <a:p>
            <a:fld id="{AB9E9266-413A-4ECA-8CFB-D0AB8B6F12EE}" type="datetime1">
              <a:rPr lang="nb-NO" smtClean="0"/>
              <a:pPr/>
              <a:t>30.11.2014</a:t>
            </a:fld>
            <a:endParaRPr lang="nb-NO" dirty="0"/>
          </a:p>
        </p:txBody>
      </p:sp>
      <p:sp>
        <p:nvSpPr>
          <p:cNvPr id="7" name="Rectangle 6"/>
          <p:cNvSpPr/>
          <p:nvPr userDrawn="1"/>
        </p:nvSpPr>
        <p:spPr>
          <a:xfrm>
            <a:off x="0" y="0"/>
            <a:ext cx="1763688" cy="687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1" name="Straight Connector 10"/>
          <p:cNvCxnSpPr/>
          <p:nvPr userDrawn="1"/>
        </p:nvCxnSpPr>
        <p:spPr>
          <a:xfrm>
            <a:off x="2016000" y="1548000"/>
            <a:ext cx="7092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264000"/>
            <a:ext cx="252000" cy="0"/>
          </a:xfrm>
          <a:prstGeom prst="line">
            <a:avLst/>
          </a:prstGeom>
          <a:ln w="1270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416400"/>
            <a:ext cx="252000" cy="0"/>
          </a:xfrm>
          <a:prstGeom prst="line">
            <a:avLst/>
          </a:prstGeom>
          <a:ln w="12700">
            <a:solidFill>
              <a:srgbClr val="CCCCCC"/>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0044" y="709200"/>
            <a:ext cx="1263600" cy="1351711"/>
          </a:xfrm>
          <a:prstGeom prst="rect">
            <a:avLst/>
          </a:prstGeom>
        </p:spPr>
      </p:pic>
    </p:spTree>
    <p:extLst>
      <p:ext uri="{BB962C8B-B14F-4D97-AF65-F5344CB8AC3E}">
        <p14:creationId xmlns:p14="http://schemas.microsoft.com/office/powerpoint/2010/main" val="426910039"/>
      </p:ext>
    </p:extLst>
  </p:cSld>
  <p:clrMapOvr>
    <a:masterClrMapping/>
  </p:clrMapOvr>
  <p:timing>
    <p:tnLst>
      <p:par>
        <p:cTn id="1" dur="indefinite" restart="never" nodeType="tmRoot"/>
      </p:par>
    </p:tnLst>
  </p:timing>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216000"/>
            <a:ext cx="7920000" cy="936000"/>
          </a:xfrm>
        </p:spPr>
        <p:txBody>
          <a:bodyPr anchor="t">
            <a:normAutofit/>
          </a:bodyPr>
          <a:lstStyle>
            <a:lvl1pPr algn="l">
              <a:defRPr sz="3200" b="1" baseline="0">
                <a:latin typeface="Arial" pitchFamily="34" charset="0"/>
                <a:cs typeface="Arial" pitchFamily="34" charset="0"/>
              </a:defRPr>
            </a:lvl1pPr>
          </a:lstStyle>
          <a:p>
            <a:r>
              <a:rPr lang="en-US" dirty="0" smtClean="0"/>
              <a:t>Click to edit title</a:t>
            </a:r>
            <a:br>
              <a:rPr lang="en-US" dirty="0" smtClean="0"/>
            </a:br>
            <a:endParaRPr lang="nb-NO" dirty="0"/>
          </a:p>
        </p:txBody>
      </p:sp>
      <p:sp>
        <p:nvSpPr>
          <p:cNvPr id="3" name="Content Placeholder 2"/>
          <p:cNvSpPr>
            <a:spLocks noGrp="1"/>
          </p:cNvSpPr>
          <p:nvPr>
            <p:ph idx="1" hasCustomPrompt="1"/>
          </p:nvPr>
        </p:nvSpPr>
        <p:spPr>
          <a:xfrm>
            <a:off x="468000" y="1980001"/>
            <a:ext cx="7920000" cy="4214888"/>
          </a:xfrm>
        </p:spPr>
        <p:txBody>
          <a:bodyPr/>
          <a:lstStyle>
            <a:lvl1pPr marL="342900" indent="-342900">
              <a:buFont typeface="Calibri" pitchFamily="34" charset="0"/>
              <a:buChar char="—"/>
              <a:defRPr sz="2400">
                <a:latin typeface="Arial" pitchFamily="34" charset="0"/>
                <a:cs typeface="Arial" pitchFamily="34" charset="0"/>
              </a:defRPr>
            </a:lvl1pPr>
            <a:lvl2pPr marL="742950" indent="-285750">
              <a:buFont typeface="Calibri" pitchFamily="34" charset="0"/>
              <a:buChar char="—"/>
              <a:defRPr sz="2000">
                <a:latin typeface="Arial" pitchFamily="34" charset="0"/>
                <a:cs typeface="Arial" pitchFamily="34" charset="0"/>
              </a:defRPr>
            </a:lvl2pPr>
            <a:lvl3pPr marL="1143000" indent="-228600">
              <a:buFont typeface="Calibri" pitchFamily="34" charset="0"/>
              <a:buChar char="—"/>
              <a:defRPr sz="1600">
                <a:latin typeface="Arial" pitchFamily="34" charset="0"/>
                <a:cs typeface="Arial" pitchFamily="34" charset="0"/>
              </a:defRPr>
            </a:lvl3pPr>
            <a:lvl4pPr marL="1600200" indent="-228600">
              <a:buFont typeface="Calibri" pitchFamily="34" charset="0"/>
              <a:buChar char="—"/>
              <a:defRPr sz="1200">
                <a:latin typeface="Arial" pitchFamily="34" charset="0"/>
                <a:cs typeface="Arial" pitchFamily="34" charset="0"/>
              </a:defRPr>
            </a:lvl4pPr>
            <a:lvl5pPr marL="2057400" indent="-228600">
              <a:buFont typeface="Calibri" pitchFamily="34" charset="0"/>
              <a:buChar char="—"/>
              <a:defRPr sz="800">
                <a:latin typeface="Arial" pitchFamily="34" charset="0"/>
                <a:cs typeface="Arial" pitchFamily="34" charset="0"/>
              </a:defRPr>
            </a:lvl5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b-NO" dirty="0"/>
          </a:p>
        </p:txBody>
      </p:sp>
      <p:sp>
        <p:nvSpPr>
          <p:cNvPr id="4" name="Date Placeholder 3"/>
          <p:cNvSpPr>
            <a:spLocks noGrp="1"/>
          </p:cNvSpPr>
          <p:nvPr>
            <p:ph type="dt" sz="half" idx="10"/>
          </p:nvPr>
        </p:nvSpPr>
        <p:spPr>
          <a:xfrm>
            <a:off x="468000" y="6228000"/>
            <a:ext cx="4114800" cy="365125"/>
          </a:xfrm>
        </p:spPr>
        <p:txBody>
          <a:bodyPr/>
          <a:lstStyle>
            <a:lvl1pPr>
              <a:defRPr sz="1100" baseline="0">
                <a:solidFill>
                  <a:srgbClr val="999999"/>
                </a:solidFill>
                <a:latin typeface="Arial" pitchFamily="34" charset="0"/>
              </a:defRPr>
            </a:lvl1pPr>
          </a:lstStyle>
          <a:p>
            <a:pPr>
              <a:tabLst>
                <a:tab pos="1435100" algn="l"/>
              </a:tabLst>
            </a:pPr>
            <a:r>
              <a:rPr lang="nb-NO" dirty="0" smtClean="0"/>
              <a:t>Presentasjonens tittel	</a:t>
            </a:r>
            <a:fld id="{1C8F151A-9179-45A5-8196-C235B71503F4}" type="datetime1">
              <a:rPr lang="nb-NO" smtClean="0"/>
              <a:pPr>
                <a:tabLst>
                  <a:tab pos="1435100" algn="l"/>
                </a:tabLst>
              </a:pPr>
              <a:t>30.11.2014</a:t>
            </a:fld>
            <a:endParaRPr lang="nb-NO" dirty="0"/>
          </a:p>
        </p:txBody>
      </p:sp>
      <p:cxnSp>
        <p:nvCxnSpPr>
          <p:cNvPr id="8" name="Straight Connector 7"/>
          <p:cNvCxnSpPr/>
          <p:nvPr userDrawn="1"/>
        </p:nvCxnSpPr>
        <p:spPr>
          <a:xfrm>
            <a:off x="0" y="0"/>
            <a:ext cx="9144000" cy="0"/>
          </a:xfrm>
          <a:prstGeom prst="line">
            <a:avLst/>
          </a:prstGeom>
          <a:ln w="107950">
            <a:solidFill>
              <a:srgbClr val="277D9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8000" y="6228000"/>
            <a:ext cx="792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926368" y="6354000"/>
            <a:ext cx="0" cy="108000"/>
          </a:xfrm>
          <a:prstGeom prst="line">
            <a:avLst/>
          </a:prstGeom>
          <a:ln w="12700">
            <a:solidFill>
              <a:srgbClr val="277D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960400" y="324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960400" y="396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961344" y="468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961344" y="648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960400" y="1152000"/>
            <a:ext cx="180000" cy="0"/>
          </a:xfrm>
          <a:prstGeom prst="line">
            <a:avLst/>
          </a:prstGeom>
          <a:ln w="12700">
            <a:solidFill>
              <a:srgbClr val="277D9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1600" y="5882400"/>
            <a:ext cx="543600" cy="581505"/>
          </a:xfrm>
          <a:prstGeom prst="rect">
            <a:avLst/>
          </a:prstGeom>
        </p:spPr>
      </p:pic>
    </p:spTree>
    <p:extLst>
      <p:ext uri="{BB962C8B-B14F-4D97-AF65-F5344CB8AC3E}">
        <p14:creationId xmlns:p14="http://schemas.microsoft.com/office/powerpoint/2010/main" val="3013619901"/>
      </p:ext>
    </p:extLst>
  </p:cSld>
  <p:clrMapOvr>
    <a:masterClrMapping/>
  </p:clrMapOvr>
  <p:timing>
    <p:tnLst>
      <p:par>
        <p:cTn id="1" dur="indefinite" restart="never" nodeType="tmRoot"/>
      </p:par>
    </p:tnLst>
  </p:timing>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216000"/>
            <a:ext cx="7920000" cy="936000"/>
          </a:xfrm>
        </p:spPr>
        <p:txBody>
          <a:bodyPr anchor="t">
            <a:normAutofit/>
          </a:bodyPr>
          <a:lstStyle>
            <a:lvl1pPr algn="l">
              <a:defRPr sz="3200" b="1">
                <a:latin typeface="Arial" pitchFamily="34" charset="0"/>
                <a:cs typeface="Arial" pitchFamily="34" charset="0"/>
              </a:defRPr>
            </a:lvl1pPr>
          </a:lstStyle>
          <a:p>
            <a:r>
              <a:rPr lang="en-US" dirty="0" smtClean="0"/>
              <a:t>Click to edit title</a:t>
            </a:r>
            <a:br>
              <a:rPr lang="en-US" dirty="0" smtClean="0"/>
            </a:br>
            <a:endParaRPr lang="nb-NO" dirty="0"/>
          </a:p>
        </p:txBody>
      </p:sp>
      <p:sp>
        <p:nvSpPr>
          <p:cNvPr id="4" name="Date Placeholder 3"/>
          <p:cNvSpPr>
            <a:spLocks noGrp="1"/>
          </p:cNvSpPr>
          <p:nvPr>
            <p:ph type="dt" sz="half" idx="10"/>
          </p:nvPr>
        </p:nvSpPr>
        <p:spPr>
          <a:xfrm>
            <a:off x="468000" y="6228000"/>
            <a:ext cx="4114800" cy="365125"/>
          </a:xfrm>
        </p:spPr>
        <p:txBody>
          <a:bodyPr/>
          <a:lstStyle>
            <a:lvl1pPr>
              <a:defRPr sz="1100" baseline="0">
                <a:solidFill>
                  <a:srgbClr val="999999"/>
                </a:solidFill>
                <a:latin typeface="Arial" pitchFamily="34" charset="0"/>
              </a:defRPr>
            </a:lvl1pPr>
          </a:lstStyle>
          <a:p>
            <a:pPr>
              <a:tabLst>
                <a:tab pos="1435100" algn="l"/>
              </a:tabLst>
            </a:pPr>
            <a:r>
              <a:rPr lang="nb-NO" dirty="0" smtClean="0"/>
              <a:t>Presentasjonens tittel	</a:t>
            </a:r>
            <a:fld id="{0F364B94-6D67-4A4D-8D46-337870C9B067}" type="datetime1">
              <a:rPr lang="nb-NO" smtClean="0"/>
              <a:pPr>
                <a:tabLst>
                  <a:tab pos="1435100" algn="l"/>
                </a:tabLst>
              </a:pPr>
              <a:t>30.11.2014</a:t>
            </a:fld>
            <a:endParaRPr lang="nb-NO" dirty="0"/>
          </a:p>
        </p:txBody>
      </p:sp>
      <p:cxnSp>
        <p:nvCxnSpPr>
          <p:cNvPr id="8" name="Straight Connector 7"/>
          <p:cNvCxnSpPr/>
          <p:nvPr userDrawn="1"/>
        </p:nvCxnSpPr>
        <p:spPr>
          <a:xfrm>
            <a:off x="0" y="0"/>
            <a:ext cx="9144000" cy="0"/>
          </a:xfrm>
          <a:prstGeom prst="line">
            <a:avLst/>
          </a:prstGeom>
          <a:ln w="107950">
            <a:solidFill>
              <a:srgbClr val="277D9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8000" y="6228000"/>
            <a:ext cx="792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926368" y="6354000"/>
            <a:ext cx="0" cy="108000"/>
          </a:xfrm>
          <a:prstGeom prst="line">
            <a:avLst/>
          </a:prstGeom>
          <a:ln w="12700">
            <a:solidFill>
              <a:srgbClr val="277D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960400" y="324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960400" y="396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961344" y="468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961344" y="648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960400" y="1152000"/>
            <a:ext cx="180000" cy="0"/>
          </a:xfrm>
          <a:prstGeom prst="line">
            <a:avLst/>
          </a:prstGeom>
          <a:ln w="12700">
            <a:solidFill>
              <a:srgbClr val="277D90"/>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sz="half" idx="1" hasCustomPrompt="1"/>
          </p:nvPr>
        </p:nvSpPr>
        <p:spPr>
          <a:xfrm>
            <a:off x="457200" y="1600200"/>
            <a:ext cx="4038600" cy="4528184"/>
          </a:xfrm>
        </p:spPr>
        <p:txBody>
          <a:bodyPr vert="horz" lIns="91440" tIns="45720" rIns="91440" bIns="45720" rtlCol="0">
            <a:normAutofit/>
          </a:bodyPr>
          <a:lstStyle>
            <a:lvl1pPr>
              <a:defRPr lang="en-US" sz="2400" dirty="0" smtClean="0">
                <a:latin typeface="Arial" pitchFamily="34" charset="0"/>
                <a:cs typeface="Arial" pitchFamily="34" charset="0"/>
              </a:defRPr>
            </a:lvl1pPr>
            <a:lvl2pPr>
              <a:defRPr lang="en-US" sz="2000" dirty="0" smtClean="0">
                <a:latin typeface="Arial" pitchFamily="34" charset="0"/>
                <a:cs typeface="Arial" pitchFamily="34" charset="0"/>
              </a:defRPr>
            </a:lvl2pPr>
            <a:lvl3pPr>
              <a:defRPr lang="en-US" sz="1600" dirty="0" smtClean="0">
                <a:latin typeface="Arial" pitchFamily="34" charset="0"/>
                <a:cs typeface="Arial" pitchFamily="34" charset="0"/>
              </a:defRPr>
            </a:lvl3pPr>
            <a:lvl4pPr>
              <a:defRPr lang="en-US" sz="1200" dirty="0" smtClean="0">
                <a:latin typeface="Arial" pitchFamily="34" charset="0"/>
                <a:cs typeface="Arial" pitchFamily="34" charset="0"/>
              </a:defRPr>
            </a:lvl4pPr>
            <a:lvl5pPr>
              <a:defRPr lang="nb-NO" sz="800" dirty="0">
                <a:latin typeface="Arial" pitchFamily="34" charset="0"/>
                <a:cs typeface="Arial" pitchFamily="34" charset="0"/>
              </a:defRPr>
            </a:lvl5pPr>
          </a:lstStyle>
          <a:p>
            <a:pPr lvl="0">
              <a:buFont typeface="Calibri" pitchFamily="34" charset="0"/>
              <a:buChar char="—"/>
            </a:pPr>
            <a:r>
              <a:rPr lang="en-US" dirty="0" smtClean="0"/>
              <a:t>Click to edit text</a:t>
            </a:r>
          </a:p>
          <a:p>
            <a:pPr lvl="1">
              <a:buFont typeface="Calibri" pitchFamily="34" charset="0"/>
              <a:buChar char="—"/>
            </a:pPr>
            <a:r>
              <a:rPr lang="en-US" dirty="0" smtClean="0"/>
              <a:t>Second level</a:t>
            </a:r>
          </a:p>
          <a:p>
            <a:pPr lvl="2">
              <a:buFont typeface="Calibri" pitchFamily="34" charset="0"/>
              <a:buChar char="—"/>
            </a:pPr>
            <a:r>
              <a:rPr lang="en-US" dirty="0" smtClean="0"/>
              <a:t>Third level</a:t>
            </a:r>
          </a:p>
          <a:p>
            <a:pPr lvl="3">
              <a:buFont typeface="Calibri" pitchFamily="34" charset="0"/>
              <a:buChar char="—"/>
            </a:pPr>
            <a:r>
              <a:rPr lang="en-US" dirty="0" smtClean="0"/>
              <a:t>Fourth level</a:t>
            </a:r>
          </a:p>
          <a:p>
            <a:pPr lvl="4">
              <a:buFont typeface="Calibri" pitchFamily="34" charset="0"/>
              <a:buChar char="—"/>
            </a:pPr>
            <a:r>
              <a:rPr lang="en-US" dirty="0" smtClean="0"/>
              <a:t>Fifth level</a:t>
            </a:r>
            <a:endParaRPr lang="nb-NO" dirty="0"/>
          </a:p>
        </p:txBody>
      </p:sp>
      <p:sp>
        <p:nvSpPr>
          <p:cNvPr id="18" name="Content Placeholder 2"/>
          <p:cNvSpPr>
            <a:spLocks noGrp="1"/>
          </p:cNvSpPr>
          <p:nvPr>
            <p:ph sz="half" idx="11" hasCustomPrompt="1"/>
          </p:nvPr>
        </p:nvSpPr>
        <p:spPr>
          <a:xfrm>
            <a:off x="4572000" y="1596191"/>
            <a:ext cx="4038600" cy="4525963"/>
          </a:xfrm>
        </p:spPr>
        <p:txBody>
          <a:bodyPr vert="horz" lIns="91440" tIns="45720" rIns="91440" bIns="45720" rtlCol="0">
            <a:normAutofit/>
          </a:bodyPr>
          <a:lstStyle>
            <a:lvl1pPr>
              <a:defRPr lang="en-US" sz="2400" dirty="0" smtClean="0">
                <a:latin typeface="Arial" pitchFamily="34" charset="0"/>
                <a:cs typeface="Arial" pitchFamily="34" charset="0"/>
              </a:defRPr>
            </a:lvl1pPr>
            <a:lvl2pPr>
              <a:defRPr lang="en-US" sz="2000" dirty="0" smtClean="0">
                <a:latin typeface="Arial" pitchFamily="34" charset="0"/>
                <a:cs typeface="Arial" pitchFamily="34" charset="0"/>
              </a:defRPr>
            </a:lvl2pPr>
            <a:lvl3pPr>
              <a:defRPr lang="en-US" sz="1600" dirty="0" smtClean="0">
                <a:latin typeface="Arial" pitchFamily="34" charset="0"/>
                <a:cs typeface="Arial" pitchFamily="34" charset="0"/>
              </a:defRPr>
            </a:lvl3pPr>
            <a:lvl4pPr>
              <a:defRPr lang="en-US" sz="1200" dirty="0" smtClean="0">
                <a:latin typeface="Arial" pitchFamily="34" charset="0"/>
                <a:cs typeface="Arial" pitchFamily="34" charset="0"/>
              </a:defRPr>
            </a:lvl4pPr>
            <a:lvl5pPr>
              <a:defRPr lang="nb-NO" sz="800" dirty="0">
                <a:latin typeface="Arial" pitchFamily="34" charset="0"/>
                <a:cs typeface="Arial" pitchFamily="34" charset="0"/>
              </a:defRPr>
            </a:lvl5pPr>
          </a:lstStyle>
          <a:p>
            <a:pPr lvl="0">
              <a:buFont typeface="Calibri" pitchFamily="34" charset="0"/>
              <a:buChar char="—"/>
            </a:pPr>
            <a:r>
              <a:rPr lang="en-US" dirty="0" smtClean="0"/>
              <a:t>Click to edit text</a:t>
            </a:r>
          </a:p>
          <a:p>
            <a:pPr lvl="1">
              <a:buFont typeface="Calibri" pitchFamily="34" charset="0"/>
              <a:buChar char="—"/>
            </a:pPr>
            <a:r>
              <a:rPr lang="en-US" dirty="0" smtClean="0"/>
              <a:t>Second level</a:t>
            </a:r>
          </a:p>
          <a:p>
            <a:pPr lvl="2">
              <a:buFont typeface="Calibri" pitchFamily="34" charset="0"/>
              <a:buChar char="—"/>
            </a:pPr>
            <a:r>
              <a:rPr lang="en-US" dirty="0" smtClean="0"/>
              <a:t>Third level</a:t>
            </a:r>
          </a:p>
          <a:p>
            <a:pPr lvl="3">
              <a:buFont typeface="Calibri" pitchFamily="34" charset="0"/>
              <a:buChar char="—"/>
            </a:pPr>
            <a:r>
              <a:rPr lang="en-US" dirty="0" smtClean="0"/>
              <a:t>Fourth level</a:t>
            </a:r>
          </a:p>
          <a:p>
            <a:pPr lvl="4">
              <a:buFont typeface="Calibri" pitchFamily="34" charset="0"/>
              <a:buChar char="—"/>
            </a:pPr>
            <a:r>
              <a:rPr lang="en-US" dirty="0" smtClean="0"/>
              <a:t>Fifth level</a:t>
            </a:r>
            <a:endParaRPr lang="nb-NO"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1600" y="5882400"/>
            <a:ext cx="543600" cy="581505"/>
          </a:xfrm>
          <a:prstGeom prst="rect">
            <a:avLst/>
          </a:prstGeom>
        </p:spPr>
      </p:pic>
    </p:spTree>
    <p:extLst>
      <p:ext uri="{BB962C8B-B14F-4D97-AF65-F5344CB8AC3E}">
        <p14:creationId xmlns:p14="http://schemas.microsoft.com/office/powerpoint/2010/main" val="1804233990"/>
      </p:ext>
    </p:extLst>
  </p:cSld>
  <p:clrMapOvr>
    <a:masterClrMapping/>
  </p:clrMapOvr>
  <p:timing>
    <p:tnLst>
      <p:par>
        <p:cTn id="1" dur="indefinite" restart="never" nodeType="tmRoot"/>
      </p:par>
    </p:tnLst>
  </p:timing>
  <p:hf sldNum="0"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D058A-49AF-4EE2-897A-36A4DD15A2D2}" type="datetimeFigureOut">
              <a:rPr lang="nb-NO" smtClean="0"/>
              <a:pPr/>
              <a:t>30.11.2014</a:t>
            </a:fld>
            <a:endParaRPr lang="nb-NO"/>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AA185-A6F0-44EE-8B79-6F0F9E415D9A}" type="slidenum">
              <a:rPr lang="nb-NO" smtClean="0"/>
              <a:pPr/>
              <a:t>‹#›</a:t>
            </a:fld>
            <a:endParaRPr lang="nb-NO"/>
          </a:p>
        </p:txBody>
      </p:sp>
    </p:spTree>
    <p:extLst>
      <p:ext uri="{BB962C8B-B14F-4D97-AF65-F5344CB8AC3E}">
        <p14:creationId xmlns:p14="http://schemas.microsoft.com/office/powerpoint/2010/main" val="3929391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6002" y="476672"/>
            <a:ext cx="6255695" cy="1224136"/>
          </a:xfrm>
        </p:spPr>
        <p:txBody>
          <a:bodyPr>
            <a:normAutofit/>
          </a:bodyPr>
          <a:lstStyle/>
          <a:p>
            <a:r>
              <a:rPr lang="nb-NO" dirty="0" err="1" smtClean="0"/>
              <a:t>Good</a:t>
            </a:r>
            <a:r>
              <a:rPr lang="nb-NO" dirty="0" smtClean="0"/>
              <a:t> Governance in </a:t>
            </a:r>
            <a:r>
              <a:rPr lang="nb-NO" dirty="0" err="1" smtClean="0"/>
              <a:t>Norway</a:t>
            </a:r>
            <a:r>
              <a:rPr lang="nb-NO" dirty="0" smtClean="0"/>
              <a:t/>
            </a:r>
            <a:br>
              <a:rPr lang="nb-NO" dirty="0" smtClean="0"/>
            </a:br>
            <a:r>
              <a:rPr lang="nb-NO" dirty="0" err="1" smtClean="0"/>
              <a:t>Seen</a:t>
            </a:r>
            <a:r>
              <a:rPr lang="nb-NO" dirty="0" smtClean="0"/>
              <a:t> from </a:t>
            </a:r>
            <a:r>
              <a:rPr lang="nb-NO" dirty="0" err="1" smtClean="0"/>
              <a:t>the</a:t>
            </a:r>
            <a:r>
              <a:rPr lang="nb-NO" dirty="0" smtClean="0"/>
              <a:t> </a:t>
            </a:r>
            <a:r>
              <a:rPr lang="nb-NO" dirty="0" err="1" smtClean="0"/>
              <a:t>Grassroots</a:t>
            </a:r>
            <a:endParaRPr lang="nb-NO" dirty="0"/>
          </a:p>
        </p:txBody>
      </p:sp>
      <p:sp>
        <p:nvSpPr>
          <p:cNvPr id="3" name="Subtitle 2"/>
          <p:cNvSpPr>
            <a:spLocks noGrp="1"/>
          </p:cNvSpPr>
          <p:nvPr>
            <p:ph type="subTitle" idx="1"/>
          </p:nvPr>
        </p:nvSpPr>
        <p:spPr>
          <a:xfrm>
            <a:off x="2016000" y="1988840"/>
            <a:ext cx="6260740" cy="4104456"/>
          </a:xfrm>
        </p:spPr>
        <p:txBody>
          <a:bodyPr>
            <a:normAutofit/>
          </a:bodyPr>
          <a:lstStyle/>
          <a:p>
            <a:r>
              <a:rPr lang="en-US" dirty="0" smtClean="0"/>
              <a:t>Harald Koht </a:t>
            </a:r>
          </a:p>
          <a:p>
            <a:r>
              <a:rPr lang="en-US" dirty="0" smtClean="0"/>
              <a:t>	</a:t>
            </a:r>
            <a:r>
              <a:rPr lang="en-US" sz="2000" dirty="0" smtClean="0"/>
              <a:t>Oslo and Akershus University College</a:t>
            </a:r>
          </a:p>
          <a:p>
            <a:r>
              <a:rPr lang="en-US" sz="2000" dirty="0" smtClean="0"/>
              <a:t>	Professor, </a:t>
            </a:r>
            <a:r>
              <a:rPr lang="en-US" sz="2000" dirty="0" err="1" smtClean="0"/>
              <a:t>Ph.D</a:t>
            </a:r>
            <a:r>
              <a:rPr lang="en-US" sz="2000" dirty="0" smtClean="0"/>
              <a:t>	</a:t>
            </a:r>
          </a:p>
          <a:p>
            <a:r>
              <a:rPr lang="en-US" sz="2000" dirty="0" smtClean="0"/>
              <a:t>	Norwegian Neighborhood Federation</a:t>
            </a:r>
          </a:p>
          <a:p>
            <a:r>
              <a:rPr lang="en-US" sz="2000" dirty="0" smtClean="0"/>
              <a:t>	Chairman 1997-1999 and 2010</a:t>
            </a:r>
          </a:p>
          <a:p>
            <a:endParaRPr lang="en-US" sz="2000" dirty="0" smtClean="0"/>
          </a:p>
          <a:p>
            <a:endParaRPr lang="en-US" sz="2000" dirty="0" smtClean="0"/>
          </a:p>
          <a:p>
            <a:endParaRPr lang="en-US" sz="2000" dirty="0" smtClean="0"/>
          </a:p>
          <a:p>
            <a:r>
              <a:rPr lang="en-US" sz="2000" dirty="0" smtClean="0"/>
              <a:t>27 November 2014</a:t>
            </a:r>
          </a:p>
          <a:p>
            <a:r>
              <a:rPr lang="en-US" sz="2000" dirty="0" err="1" smtClean="0"/>
              <a:t>Bucuresti</a:t>
            </a:r>
            <a:endParaRPr lang="en-US" sz="2000" dirty="0"/>
          </a:p>
        </p:txBody>
      </p:sp>
      <p:sp>
        <p:nvSpPr>
          <p:cNvPr id="4" name="Date Placeholder 3"/>
          <p:cNvSpPr>
            <a:spLocks noGrp="1"/>
          </p:cNvSpPr>
          <p:nvPr>
            <p:ph type="dt" sz="half" idx="10"/>
          </p:nvPr>
        </p:nvSpPr>
        <p:spPr/>
        <p:txBody>
          <a:bodyPr/>
          <a:lstStyle/>
          <a:p>
            <a:r>
              <a:rPr lang="nb-NO" dirty="0" smtClean="0"/>
              <a:t>27.11.2014</a:t>
            </a:r>
            <a:endParaRPr lang="nb-NO" dirty="0"/>
          </a:p>
        </p:txBody>
      </p:sp>
    </p:spTree>
    <p:extLst>
      <p:ext uri="{BB962C8B-B14F-4D97-AF65-F5344CB8AC3E}">
        <p14:creationId xmlns:p14="http://schemas.microsoft.com/office/powerpoint/2010/main" val="2270539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Cooperation </a:t>
            </a:r>
            <a:r>
              <a:rPr lang="nb-NO" dirty="0" err="1" smtClean="0"/>
              <a:t>with</a:t>
            </a:r>
            <a:r>
              <a:rPr lang="nb-NO" dirty="0" smtClean="0"/>
              <a:t> </a:t>
            </a:r>
            <a:r>
              <a:rPr lang="nb-NO" dirty="0" err="1" smtClean="0"/>
              <a:t>the</a:t>
            </a:r>
            <a:r>
              <a:rPr lang="nb-NO" dirty="0" smtClean="0"/>
              <a:t> </a:t>
            </a:r>
            <a:r>
              <a:rPr lang="nb-NO" dirty="0" err="1" smtClean="0"/>
              <a:t>municipality</a:t>
            </a:r>
            <a:r>
              <a:rPr lang="nb-NO" dirty="0" smtClean="0"/>
              <a:t>:</a:t>
            </a:r>
            <a:br>
              <a:rPr lang="nb-NO" dirty="0" smtClean="0"/>
            </a:br>
            <a:r>
              <a:rPr lang="nb-NO" dirty="0" err="1" smtClean="0"/>
              <a:t>one-way</a:t>
            </a:r>
            <a:r>
              <a:rPr lang="nb-NO" dirty="0" smtClean="0"/>
              <a:t> or </a:t>
            </a:r>
            <a:r>
              <a:rPr lang="nb-NO" dirty="0" err="1" smtClean="0"/>
              <a:t>two-way</a:t>
            </a:r>
            <a:r>
              <a:rPr lang="nb-NO" dirty="0" smtClean="0"/>
              <a:t> </a:t>
            </a:r>
            <a:r>
              <a:rPr lang="nb-NO" dirty="0" err="1" smtClean="0"/>
              <a:t>partnerships</a:t>
            </a:r>
            <a:r>
              <a:rPr lang="nb-NO" dirty="0" smtClean="0"/>
              <a:t>?</a:t>
            </a:r>
            <a:endParaRPr lang="nb-NO" dirty="0"/>
          </a:p>
        </p:txBody>
      </p:sp>
      <p:graphicFrame>
        <p:nvGraphicFramePr>
          <p:cNvPr id="5" name="Plassholder for innhold 4"/>
          <p:cNvGraphicFramePr>
            <a:graphicFrameLocks noGrp="1"/>
          </p:cNvGraphicFramePr>
          <p:nvPr>
            <p:ph idx="1"/>
          </p:nvPr>
        </p:nvGraphicFramePr>
        <p:xfrm>
          <a:off x="755576" y="1628800"/>
          <a:ext cx="7488832" cy="3816424"/>
        </p:xfrm>
        <a:graphic>
          <a:graphicData uri="http://schemas.openxmlformats.org/drawingml/2006/table">
            <a:tbl>
              <a:tblPr firstRow="1" bandRow="1">
                <a:tableStyleId>{5C22544A-7EE6-4342-B048-85BDC9FD1C3A}</a:tableStyleId>
              </a:tblPr>
              <a:tblGrid>
                <a:gridCol w="3070423"/>
                <a:gridCol w="2546202"/>
                <a:gridCol w="1872207"/>
              </a:tblGrid>
              <a:tr h="477053">
                <a:tc>
                  <a:txBody>
                    <a:bodyPr/>
                    <a:lstStyle/>
                    <a:p>
                      <a:r>
                        <a:rPr lang="nb-NO" dirty="0" smtClean="0"/>
                        <a:t>Area </a:t>
                      </a:r>
                      <a:r>
                        <a:rPr lang="nb-NO" dirty="0" err="1" smtClean="0"/>
                        <a:t>of</a:t>
                      </a:r>
                      <a:r>
                        <a:rPr lang="nb-NO" dirty="0" smtClean="0"/>
                        <a:t> </a:t>
                      </a:r>
                      <a:r>
                        <a:rPr lang="nb-NO" dirty="0" err="1" smtClean="0"/>
                        <a:t>cooperation</a:t>
                      </a:r>
                      <a:endParaRPr lang="nb-NO" dirty="0"/>
                    </a:p>
                  </a:txBody>
                  <a:tcPr/>
                </a:tc>
                <a:tc>
                  <a:txBody>
                    <a:bodyPr/>
                    <a:lstStyle/>
                    <a:p>
                      <a:pPr algn="ctr"/>
                      <a:r>
                        <a:rPr lang="nb-NO" dirty="0" err="1" smtClean="0"/>
                        <a:t>Relationship</a:t>
                      </a:r>
                      <a:endParaRPr lang="nb-NO" dirty="0"/>
                    </a:p>
                  </a:txBody>
                  <a:tcPr/>
                </a:tc>
                <a:tc>
                  <a:txBody>
                    <a:bodyPr/>
                    <a:lstStyle/>
                    <a:p>
                      <a:pPr algn="ctr"/>
                      <a:r>
                        <a:rPr lang="nb-NO" dirty="0" err="1" smtClean="0"/>
                        <a:t>Percentages</a:t>
                      </a:r>
                      <a:endParaRPr lang="nb-NO" dirty="0"/>
                    </a:p>
                  </a:txBody>
                  <a:tcPr/>
                </a:tc>
              </a:tr>
              <a:tr h="477053">
                <a:tc>
                  <a:txBody>
                    <a:bodyPr/>
                    <a:lstStyle/>
                    <a:p>
                      <a:r>
                        <a:rPr lang="en-US" noProof="0" smtClean="0"/>
                        <a:t>Playgrounds</a:t>
                      </a:r>
                      <a:endParaRPr lang="en-US" noProof="0"/>
                    </a:p>
                  </a:txBody>
                  <a:tcPr/>
                </a:tc>
                <a:tc>
                  <a:txBody>
                    <a:bodyPr/>
                    <a:lstStyle/>
                    <a:p>
                      <a:pPr algn="ctr"/>
                      <a:r>
                        <a:rPr lang="en-US" noProof="0" smtClean="0"/>
                        <a:t>Cooperation</a:t>
                      </a:r>
                      <a:endParaRPr lang="en-US" noProof="0"/>
                    </a:p>
                  </a:txBody>
                  <a:tcPr/>
                </a:tc>
                <a:tc>
                  <a:txBody>
                    <a:bodyPr/>
                    <a:lstStyle/>
                    <a:p>
                      <a:pPr algn="ctr"/>
                      <a:r>
                        <a:rPr lang="nb-NO" dirty="0" smtClean="0"/>
                        <a:t>63</a:t>
                      </a:r>
                      <a:endParaRPr lang="nb-NO" dirty="0"/>
                    </a:p>
                  </a:txBody>
                  <a:tcPr/>
                </a:tc>
              </a:tr>
              <a:tr h="477053">
                <a:tc>
                  <a:txBody>
                    <a:bodyPr/>
                    <a:lstStyle/>
                    <a:p>
                      <a:r>
                        <a:rPr lang="en-US" noProof="0" smtClean="0"/>
                        <a:t>Outdoor tidying and cleaning</a:t>
                      </a:r>
                      <a:endParaRPr lang="en-US" noProof="0"/>
                    </a:p>
                  </a:txBody>
                  <a:tcPr/>
                </a:tc>
                <a:tc>
                  <a:txBody>
                    <a:bodyPr/>
                    <a:lstStyle/>
                    <a:p>
                      <a:pPr algn="ctr"/>
                      <a:r>
                        <a:rPr lang="en-US" noProof="0" smtClean="0"/>
                        <a:t>Cooperation</a:t>
                      </a:r>
                      <a:endParaRPr lang="en-US" noProof="0"/>
                    </a:p>
                  </a:txBody>
                  <a:tcPr/>
                </a:tc>
                <a:tc>
                  <a:txBody>
                    <a:bodyPr/>
                    <a:lstStyle/>
                    <a:p>
                      <a:pPr algn="ctr"/>
                      <a:r>
                        <a:rPr lang="nb-NO" dirty="0" smtClean="0"/>
                        <a:t>60</a:t>
                      </a:r>
                      <a:endParaRPr lang="nb-NO" dirty="0"/>
                    </a:p>
                  </a:txBody>
                  <a:tcPr/>
                </a:tc>
              </a:tr>
              <a:tr h="477053">
                <a:tc>
                  <a:txBody>
                    <a:bodyPr/>
                    <a:lstStyle/>
                    <a:p>
                      <a:r>
                        <a:rPr lang="en-US" noProof="0" smtClean="0"/>
                        <a:t>Trafic safety</a:t>
                      </a:r>
                      <a:endParaRPr lang="en-US" noProof="0"/>
                    </a:p>
                  </a:txBody>
                  <a:tcPr/>
                </a:tc>
                <a:tc>
                  <a:txBody>
                    <a:bodyPr/>
                    <a:lstStyle/>
                    <a:p>
                      <a:pPr algn="ctr"/>
                      <a:r>
                        <a:rPr lang="en-US" noProof="0" smtClean="0"/>
                        <a:t>Lobbying</a:t>
                      </a:r>
                      <a:endParaRPr lang="en-US" noProof="0"/>
                    </a:p>
                  </a:txBody>
                  <a:tcPr/>
                </a:tc>
                <a:tc>
                  <a:txBody>
                    <a:bodyPr/>
                    <a:lstStyle/>
                    <a:p>
                      <a:pPr algn="ctr"/>
                      <a:r>
                        <a:rPr lang="nb-NO" dirty="0" smtClean="0"/>
                        <a:t>58</a:t>
                      </a:r>
                      <a:endParaRPr lang="nb-NO" dirty="0"/>
                    </a:p>
                  </a:txBody>
                  <a:tcPr/>
                </a:tc>
              </a:tr>
              <a:tr h="477053">
                <a:tc>
                  <a:txBody>
                    <a:bodyPr/>
                    <a:lstStyle/>
                    <a:p>
                      <a:r>
                        <a:rPr lang="en-US" noProof="0" dirty="0" smtClean="0"/>
                        <a:t>Planning</a:t>
                      </a:r>
                      <a:endParaRPr lang="en-US" noProof="0" dirty="0"/>
                    </a:p>
                  </a:txBody>
                  <a:tcPr/>
                </a:tc>
                <a:tc>
                  <a:txBody>
                    <a:bodyPr/>
                    <a:lstStyle/>
                    <a:p>
                      <a:pPr algn="ctr"/>
                      <a:r>
                        <a:rPr lang="en-US" noProof="0" smtClean="0"/>
                        <a:t>Deliberation</a:t>
                      </a:r>
                      <a:endParaRPr lang="en-US" noProof="0"/>
                    </a:p>
                  </a:txBody>
                  <a:tcPr/>
                </a:tc>
                <a:tc>
                  <a:txBody>
                    <a:bodyPr/>
                    <a:lstStyle/>
                    <a:p>
                      <a:pPr algn="ctr"/>
                      <a:r>
                        <a:rPr lang="nb-NO" dirty="0" smtClean="0"/>
                        <a:t>29</a:t>
                      </a:r>
                      <a:endParaRPr lang="nb-NO" dirty="0"/>
                    </a:p>
                  </a:txBody>
                  <a:tcPr/>
                </a:tc>
              </a:tr>
              <a:tr h="477053">
                <a:tc>
                  <a:txBody>
                    <a:bodyPr/>
                    <a:lstStyle/>
                    <a:p>
                      <a:r>
                        <a:rPr lang="en-US" noProof="0" smtClean="0"/>
                        <a:t>Cultural</a:t>
                      </a:r>
                      <a:r>
                        <a:rPr lang="en-US" baseline="0" noProof="0" smtClean="0"/>
                        <a:t> activities</a:t>
                      </a:r>
                      <a:endParaRPr lang="en-US" noProof="0"/>
                    </a:p>
                  </a:txBody>
                  <a:tcPr/>
                </a:tc>
                <a:tc>
                  <a:txBody>
                    <a:bodyPr/>
                    <a:lstStyle/>
                    <a:p>
                      <a:pPr algn="ctr"/>
                      <a:r>
                        <a:rPr lang="en-US" noProof="0" smtClean="0"/>
                        <a:t>Coproduction</a:t>
                      </a:r>
                      <a:endParaRPr lang="en-US" noProof="0"/>
                    </a:p>
                  </a:txBody>
                  <a:tcPr/>
                </a:tc>
                <a:tc>
                  <a:txBody>
                    <a:bodyPr/>
                    <a:lstStyle/>
                    <a:p>
                      <a:pPr algn="ctr"/>
                      <a:r>
                        <a:rPr lang="nb-NO" dirty="0" smtClean="0"/>
                        <a:t>23</a:t>
                      </a:r>
                      <a:endParaRPr lang="nb-NO" dirty="0"/>
                    </a:p>
                  </a:txBody>
                  <a:tcPr/>
                </a:tc>
              </a:tr>
              <a:tr h="477053">
                <a:tc>
                  <a:txBody>
                    <a:bodyPr/>
                    <a:lstStyle/>
                    <a:p>
                      <a:r>
                        <a:rPr lang="en-US" noProof="0" smtClean="0"/>
                        <a:t>Community</a:t>
                      </a:r>
                      <a:r>
                        <a:rPr lang="en-US" baseline="0" noProof="0" smtClean="0"/>
                        <a:t> meeting</a:t>
                      </a:r>
                      <a:r>
                        <a:rPr lang="en-US" noProof="0" smtClean="0"/>
                        <a:t> house</a:t>
                      </a:r>
                      <a:endParaRPr lang="en-US" noProof="0"/>
                    </a:p>
                  </a:txBody>
                  <a:tcPr/>
                </a:tc>
                <a:tc>
                  <a:txBody>
                    <a:bodyPr/>
                    <a:lstStyle/>
                    <a:p>
                      <a:pPr algn="ctr"/>
                      <a:r>
                        <a:rPr lang="en-US" noProof="0" smtClean="0"/>
                        <a:t>Subsidies</a:t>
                      </a:r>
                      <a:endParaRPr lang="en-US" noProof="0"/>
                    </a:p>
                  </a:txBody>
                  <a:tcPr/>
                </a:tc>
                <a:tc>
                  <a:txBody>
                    <a:bodyPr/>
                    <a:lstStyle/>
                    <a:p>
                      <a:pPr algn="ctr"/>
                      <a:r>
                        <a:rPr lang="nb-NO" dirty="0" smtClean="0"/>
                        <a:t>15</a:t>
                      </a:r>
                      <a:endParaRPr lang="nb-NO" dirty="0"/>
                    </a:p>
                  </a:txBody>
                  <a:tcPr/>
                </a:tc>
              </a:tr>
              <a:tr h="477053">
                <a:tc>
                  <a:txBody>
                    <a:bodyPr/>
                    <a:lstStyle/>
                    <a:p>
                      <a:r>
                        <a:rPr lang="en-US" noProof="0" smtClean="0"/>
                        <a:t>Activities for the elderly</a:t>
                      </a:r>
                      <a:endParaRPr lang="en-US" noProof="0"/>
                    </a:p>
                  </a:txBody>
                  <a:tcPr/>
                </a:tc>
                <a:tc>
                  <a:txBody>
                    <a:bodyPr/>
                    <a:lstStyle/>
                    <a:p>
                      <a:pPr algn="ctr"/>
                      <a:r>
                        <a:rPr lang="en-US" noProof="0" dirty="0" smtClean="0"/>
                        <a:t>Cooperation, subsidies</a:t>
                      </a:r>
                      <a:endParaRPr lang="en-US" noProof="0" dirty="0"/>
                    </a:p>
                  </a:txBody>
                  <a:tcPr/>
                </a:tc>
                <a:tc>
                  <a:txBody>
                    <a:bodyPr/>
                    <a:lstStyle/>
                    <a:p>
                      <a:pPr algn="ctr"/>
                      <a:r>
                        <a:rPr lang="nb-NO" dirty="0" smtClean="0"/>
                        <a:t>  8</a:t>
                      </a:r>
                      <a:endParaRPr lang="nb-NO" dirty="0"/>
                    </a:p>
                  </a:txBody>
                  <a:tcPr/>
                </a:tc>
              </a:tr>
            </a:tbl>
          </a:graphicData>
        </a:graphic>
      </p:graphicFrame>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New </a:t>
            </a:r>
            <a:r>
              <a:rPr lang="nb-NO" dirty="0" err="1" smtClean="0"/>
              <a:t>housing</a:t>
            </a:r>
            <a:r>
              <a:rPr lang="nb-NO" dirty="0" smtClean="0"/>
              <a:t> by metro and </a:t>
            </a:r>
            <a:r>
              <a:rPr lang="nb-NO" dirty="0" err="1" smtClean="0"/>
              <a:t>railway</a:t>
            </a:r>
            <a:endParaRPr lang="nb-NO" dirty="0"/>
          </a:p>
        </p:txBody>
      </p:sp>
      <p:pic>
        <p:nvPicPr>
          <p:cNvPr id="5" name="Plassholder for innhold 4" descr="CIMG1198.JPG"/>
          <p:cNvPicPr>
            <a:picLocks noGrp="1" noChangeAspect="1"/>
          </p:cNvPicPr>
          <p:nvPr>
            <p:ph idx="1"/>
          </p:nvPr>
        </p:nvPicPr>
        <p:blipFill>
          <a:blip r:embed="rId2" cstate="print"/>
          <a:stretch>
            <a:fillRect/>
          </a:stretch>
        </p:blipFill>
        <p:spPr>
          <a:xfrm>
            <a:off x="958685" y="1484784"/>
            <a:ext cx="6279521" cy="4709641"/>
          </a:xfrm>
        </p:spPr>
      </p:pic>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How</a:t>
            </a:r>
            <a:r>
              <a:rPr lang="nb-NO" dirty="0" smtClean="0"/>
              <a:t> to </a:t>
            </a:r>
            <a:r>
              <a:rPr lang="nb-NO" dirty="0" err="1" smtClean="0"/>
              <a:t>communicate</a:t>
            </a:r>
            <a:r>
              <a:rPr lang="nb-NO" dirty="0" smtClean="0"/>
              <a:t> – part 1</a:t>
            </a:r>
            <a:endParaRPr lang="nb-NO" dirty="0"/>
          </a:p>
        </p:txBody>
      </p:sp>
      <p:graphicFrame>
        <p:nvGraphicFramePr>
          <p:cNvPr id="5" name="Plassholder for innhold 4"/>
          <p:cNvGraphicFramePr>
            <a:graphicFrameLocks noGrp="1"/>
          </p:cNvGraphicFramePr>
          <p:nvPr>
            <p:ph idx="1"/>
          </p:nvPr>
        </p:nvGraphicFramePr>
        <p:xfrm>
          <a:off x="899592" y="1556792"/>
          <a:ext cx="5544616" cy="2088232"/>
        </p:xfrm>
        <a:graphic>
          <a:graphicData uri="http://schemas.openxmlformats.org/drawingml/2006/table">
            <a:tbl>
              <a:tblPr firstRow="1" bandRow="1">
                <a:tableStyleId>{5C22544A-7EE6-4342-B048-85BDC9FD1C3A}</a:tableStyleId>
              </a:tblPr>
              <a:tblGrid>
                <a:gridCol w="3456384"/>
                <a:gridCol w="2088232"/>
              </a:tblGrid>
              <a:tr h="522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400" dirty="0" err="1" smtClean="0"/>
                        <a:t>Traditional</a:t>
                      </a:r>
                      <a:endParaRPr lang="nb-NO" sz="2400" dirty="0"/>
                    </a:p>
                  </a:txBody>
                  <a:tcPr/>
                </a:tc>
                <a:tc>
                  <a:txBody>
                    <a:bodyPr/>
                    <a:lstStyle/>
                    <a:p>
                      <a:pPr algn="r"/>
                      <a:r>
                        <a:rPr lang="nb-NO" sz="2400" dirty="0" err="1" smtClean="0"/>
                        <a:t>Percentages</a:t>
                      </a:r>
                      <a:endParaRPr lang="nb-NO" sz="2400" dirty="0"/>
                    </a:p>
                  </a:txBody>
                  <a:tcPr/>
                </a:tc>
              </a:tr>
              <a:tr h="522058">
                <a:tc>
                  <a:txBody>
                    <a:bodyPr/>
                    <a:lstStyle/>
                    <a:p>
                      <a:r>
                        <a:rPr lang="nb-NO" sz="2400" dirty="0" err="1" smtClean="0"/>
                        <a:t>Written</a:t>
                      </a:r>
                      <a:r>
                        <a:rPr lang="nb-NO" sz="2400" dirty="0" smtClean="0"/>
                        <a:t> </a:t>
                      </a:r>
                      <a:r>
                        <a:rPr lang="nb-NO" sz="2400" dirty="0" err="1" smtClean="0"/>
                        <a:t>hearings</a:t>
                      </a:r>
                      <a:endParaRPr lang="nb-NO" sz="2400" dirty="0"/>
                    </a:p>
                  </a:txBody>
                  <a:tcPr/>
                </a:tc>
                <a:tc>
                  <a:txBody>
                    <a:bodyPr/>
                    <a:lstStyle/>
                    <a:p>
                      <a:pPr algn="r"/>
                      <a:r>
                        <a:rPr lang="nb-NO" sz="2400" dirty="0" smtClean="0"/>
                        <a:t>62</a:t>
                      </a:r>
                      <a:endParaRPr lang="nb-NO" sz="2400" dirty="0"/>
                    </a:p>
                  </a:txBody>
                  <a:tcPr/>
                </a:tc>
              </a:tr>
              <a:tr h="522058">
                <a:tc>
                  <a:txBody>
                    <a:bodyPr/>
                    <a:lstStyle/>
                    <a:p>
                      <a:r>
                        <a:rPr lang="nb-NO" sz="2400" dirty="0" smtClean="0"/>
                        <a:t>Oral </a:t>
                      </a:r>
                      <a:r>
                        <a:rPr lang="nb-NO" sz="2400" dirty="0" err="1" smtClean="0"/>
                        <a:t>hearings</a:t>
                      </a:r>
                      <a:r>
                        <a:rPr lang="nb-NO" sz="2400" dirty="0" smtClean="0"/>
                        <a:t> (</a:t>
                      </a:r>
                      <a:r>
                        <a:rPr lang="nb-NO" sz="2400" dirty="0" err="1" smtClean="0"/>
                        <a:t>meetings</a:t>
                      </a:r>
                      <a:r>
                        <a:rPr lang="nb-NO" sz="2400" dirty="0" smtClean="0"/>
                        <a:t>)</a:t>
                      </a:r>
                      <a:endParaRPr lang="nb-NO" sz="2400" dirty="0"/>
                    </a:p>
                  </a:txBody>
                  <a:tcPr/>
                </a:tc>
                <a:tc>
                  <a:txBody>
                    <a:bodyPr/>
                    <a:lstStyle/>
                    <a:p>
                      <a:pPr algn="r"/>
                      <a:r>
                        <a:rPr lang="nb-NO" sz="2400" dirty="0" smtClean="0"/>
                        <a:t>43</a:t>
                      </a:r>
                      <a:endParaRPr lang="nb-NO" sz="2400" dirty="0"/>
                    </a:p>
                  </a:txBody>
                  <a:tcPr/>
                </a:tc>
              </a:tr>
              <a:tr h="522058">
                <a:tc>
                  <a:txBody>
                    <a:bodyPr/>
                    <a:lstStyle/>
                    <a:p>
                      <a:r>
                        <a:rPr lang="nb-NO" sz="2400" dirty="0" err="1" smtClean="0"/>
                        <a:t>Deputations</a:t>
                      </a:r>
                      <a:endParaRPr lang="nb-NO" sz="2400" dirty="0"/>
                    </a:p>
                  </a:txBody>
                  <a:tcPr/>
                </a:tc>
                <a:tc>
                  <a:txBody>
                    <a:bodyPr/>
                    <a:lstStyle/>
                    <a:p>
                      <a:pPr algn="r"/>
                      <a:r>
                        <a:rPr lang="nb-NO" sz="2400" dirty="0" smtClean="0"/>
                        <a:t>4</a:t>
                      </a:r>
                      <a:endParaRPr lang="nb-NO" sz="2400" dirty="0"/>
                    </a:p>
                  </a:txBody>
                  <a:tcPr/>
                </a:tc>
              </a:tr>
            </a:tbl>
          </a:graphicData>
        </a:graphic>
      </p:graphicFrame>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How</a:t>
            </a:r>
            <a:r>
              <a:rPr lang="nb-NO" dirty="0" smtClean="0"/>
              <a:t> to </a:t>
            </a:r>
            <a:r>
              <a:rPr lang="nb-NO" dirty="0" err="1" smtClean="0"/>
              <a:t>communicate</a:t>
            </a:r>
            <a:r>
              <a:rPr lang="nb-NO" dirty="0" smtClean="0"/>
              <a:t> – part 2</a:t>
            </a:r>
            <a:endParaRPr lang="nb-NO" dirty="0"/>
          </a:p>
        </p:txBody>
      </p:sp>
      <p:graphicFrame>
        <p:nvGraphicFramePr>
          <p:cNvPr id="5" name="Plassholder for innhold 4"/>
          <p:cNvGraphicFramePr>
            <a:graphicFrameLocks noGrp="1"/>
          </p:cNvGraphicFramePr>
          <p:nvPr>
            <p:ph idx="1"/>
          </p:nvPr>
        </p:nvGraphicFramePr>
        <p:xfrm>
          <a:off x="2051721" y="1979613"/>
          <a:ext cx="5040559" cy="3337560"/>
        </p:xfrm>
        <a:graphic>
          <a:graphicData uri="http://schemas.openxmlformats.org/drawingml/2006/table">
            <a:tbl>
              <a:tblPr firstRow="1" bandRow="1">
                <a:tableStyleId>{5C22544A-7EE6-4342-B048-85BDC9FD1C3A}</a:tableStyleId>
              </a:tblPr>
              <a:tblGrid>
                <a:gridCol w="2957129"/>
                <a:gridCol w="2083430"/>
              </a:tblGrid>
              <a:tr h="370840">
                <a:tc>
                  <a:txBody>
                    <a:bodyPr/>
                    <a:lstStyle/>
                    <a:p>
                      <a:r>
                        <a:rPr lang="nb-NO" dirty="0" err="1" smtClean="0"/>
                        <a:t>Modern</a:t>
                      </a:r>
                      <a:r>
                        <a:rPr lang="nb-NO" dirty="0" smtClean="0"/>
                        <a:t> – </a:t>
                      </a:r>
                      <a:r>
                        <a:rPr lang="nb-NO" dirty="0" err="1" smtClean="0"/>
                        <a:t>deliberate</a:t>
                      </a:r>
                      <a:endParaRPr lang="nb-NO" dirty="0"/>
                    </a:p>
                  </a:txBody>
                  <a:tcPr/>
                </a:tc>
                <a:tc>
                  <a:txBody>
                    <a:bodyPr/>
                    <a:lstStyle/>
                    <a:p>
                      <a:pPr algn="r"/>
                      <a:r>
                        <a:rPr lang="nb-NO" dirty="0" err="1" smtClean="0"/>
                        <a:t>Percentages</a:t>
                      </a:r>
                      <a:endParaRPr lang="nb-NO" dirty="0"/>
                    </a:p>
                  </a:txBody>
                  <a:tcPr/>
                </a:tc>
              </a:tr>
              <a:tr h="370840">
                <a:tc>
                  <a:txBody>
                    <a:bodyPr/>
                    <a:lstStyle/>
                    <a:p>
                      <a:r>
                        <a:rPr lang="nb-NO" dirty="0" smtClean="0"/>
                        <a:t>”The </a:t>
                      </a:r>
                      <a:r>
                        <a:rPr lang="nb-NO" dirty="0" err="1" smtClean="0"/>
                        <a:t>open</a:t>
                      </a:r>
                      <a:r>
                        <a:rPr lang="nb-NO" dirty="0" smtClean="0"/>
                        <a:t> half </a:t>
                      </a:r>
                      <a:r>
                        <a:rPr lang="nb-NO" dirty="0" err="1" smtClean="0"/>
                        <a:t>hour</a:t>
                      </a:r>
                      <a:r>
                        <a:rPr lang="nb-NO" dirty="0" smtClean="0"/>
                        <a:t>”</a:t>
                      </a:r>
                      <a:endParaRPr lang="nb-NO" dirty="0"/>
                    </a:p>
                  </a:txBody>
                  <a:tcPr/>
                </a:tc>
                <a:tc>
                  <a:txBody>
                    <a:bodyPr/>
                    <a:lstStyle/>
                    <a:p>
                      <a:pPr algn="r"/>
                      <a:r>
                        <a:rPr lang="nb-NO" dirty="0" smtClean="0"/>
                        <a:t>12</a:t>
                      </a:r>
                      <a:endParaRPr lang="nb-NO" dirty="0"/>
                    </a:p>
                  </a:txBody>
                  <a:tcPr/>
                </a:tc>
              </a:tr>
              <a:tr h="370840">
                <a:tc>
                  <a:txBody>
                    <a:bodyPr/>
                    <a:lstStyle/>
                    <a:p>
                      <a:r>
                        <a:rPr lang="nb-NO" dirty="0" err="1" smtClean="0"/>
                        <a:t>Local</a:t>
                      </a:r>
                      <a:r>
                        <a:rPr lang="nb-NO" dirty="0" smtClean="0"/>
                        <a:t> </a:t>
                      </a:r>
                      <a:r>
                        <a:rPr lang="nb-NO" dirty="0" err="1" smtClean="0"/>
                        <a:t>committees</a:t>
                      </a:r>
                      <a:endParaRPr lang="nb-NO" dirty="0"/>
                    </a:p>
                  </a:txBody>
                  <a:tcPr/>
                </a:tc>
                <a:tc>
                  <a:txBody>
                    <a:bodyPr/>
                    <a:lstStyle/>
                    <a:p>
                      <a:pPr algn="r"/>
                      <a:r>
                        <a:rPr lang="nb-NO" dirty="0" smtClean="0"/>
                        <a:t>11</a:t>
                      </a:r>
                      <a:endParaRPr lang="nb-NO" dirty="0"/>
                    </a:p>
                  </a:txBody>
                  <a:tcPr/>
                </a:tc>
              </a:tr>
              <a:tr h="370840">
                <a:tc>
                  <a:txBody>
                    <a:bodyPr/>
                    <a:lstStyle/>
                    <a:p>
                      <a:r>
                        <a:rPr lang="nb-NO" dirty="0" err="1" smtClean="0"/>
                        <a:t>Conferences</a:t>
                      </a:r>
                      <a:endParaRPr lang="nb-NO" dirty="0"/>
                    </a:p>
                  </a:txBody>
                  <a:tcPr/>
                </a:tc>
                <a:tc>
                  <a:txBody>
                    <a:bodyPr/>
                    <a:lstStyle/>
                    <a:p>
                      <a:pPr algn="r"/>
                      <a:r>
                        <a:rPr lang="nb-NO" dirty="0" smtClean="0"/>
                        <a:t>9</a:t>
                      </a:r>
                      <a:endParaRPr lang="nb-NO" dirty="0"/>
                    </a:p>
                  </a:txBody>
                  <a:tcPr/>
                </a:tc>
              </a:tr>
              <a:tr h="370840">
                <a:tc>
                  <a:txBody>
                    <a:bodyPr/>
                    <a:lstStyle/>
                    <a:p>
                      <a:r>
                        <a:rPr lang="nb-NO" dirty="0" smtClean="0"/>
                        <a:t>Committee </a:t>
                      </a:r>
                      <a:r>
                        <a:rPr lang="nb-NO" dirty="0" err="1" smtClean="0"/>
                        <a:t>membership</a:t>
                      </a:r>
                      <a:endParaRPr lang="nb-NO" dirty="0"/>
                    </a:p>
                  </a:txBody>
                  <a:tcPr/>
                </a:tc>
                <a:tc>
                  <a:txBody>
                    <a:bodyPr/>
                    <a:lstStyle/>
                    <a:p>
                      <a:pPr algn="r"/>
                      <a:r>
                        <a:rPr lang="nb-NO" dirty="0" smtClean="0"/>
                        <a:t>8</a:t>
                      </a:r>
                      <a:endParaRPr lang="nb-NO" dirty="0"/>
                    </a:p>
                  </a:txBody>
                  <a:tcPr/>
                </a:tc>
              </a:tr>
              <a:tr h="370840">
                <a:tc>
                  <a:txBody>
                    <a:bodyPr/>
                    <a:lstStyle/>
                    <a:p>
                      <a:r>
                        <a:rPr lang="nb-NO" dirty="0" smtClean="0"/>
                        <a:t>Electronic </a:t>
                      </a:r>
                      <a:r>
                        <a:rPr lang="nb-NO" dirty="0" err="1" smtClean="0"/>
                        <a:t>networks</a:t>
                      </a:r>
                      <a:endParaRPr lang="nb-NO" dirty="0"/>
                    </a:p>
                  </a:txBody>
                  <a:tcPr/>
                </a:tc>
                <a:tc>
                  <a:txBody>
                    <a:bodyPr/>
                    <a:lstStyle/>
                    <a:p>
                      <a:pPr algn="r"/>
                      <a:r>
                        <a:rPr lang="nb-NO" dirty="0" smtClean="0"/>
                        <a:t>7</a:t>
                      </a:r>
                      <a:endParaRPr lang="nb-NO" dirty="0"/>
                    </a:p>
                  </a:txBody>
                  <a:tcPr/>
                </a:tc>
              </a:tr>
              <a:tr h="370840">
                <a:tc>
                  <a:txBody>
                    <a:bodyPr/>
                    <a:lstStyle/>
                    <a:p>
                      <a:r>
                        <a:rPr lang="nb-NO" dirty="0" err="1" smtClean="0"/>
                        <a:t>User</a:t>
                      </a:r>
                      <a:r>
                        <a:rPr lang="nb-NO" dirty="0" smtClean="0"/>
                        <a:t> </a:t>
                      </a:r>
                      <a:r>
                        <a:rPr lang="nb-NO" dirty="0" err="1" smtClean="0"/>
                        <a:t>committees</a:t>
                      </a:r>
                      <a:endParaRPr lang="nb-NO" dirty="0"/>
                    </a:p>
                  </a:txBody>
                  <a:tcPr/>
                </a:tc>
                <a:tc>
                  <a:txBody>
                    <a:bodyPr/>
                    <a:lstStyle/>
                    <a:p>
                      <a:pPr algn="r"/>
                      <a:r>
                        <a:rPr lang="nb-NO" dirty="0" smtClean="0"/>
                        <a:t>4</a:t>
                      </a:r>
                      <a:endParaRPr lang="nb-NO" dirty="0"/>
                    </a:p>
                  </a:txBody>
                  <a:tcPr/>
                </a:tc>
              </a:tr>
              <a:tr h="370840">
                <a:tc>
                  <a:txBody>
                    <a:bodyPr/>
                    <a:lstStyle/>
                    <a:p>
                      <a:r>
                        <a:rPr lang="nb-NO" dirty="0" err="1" smtClean="0"/>
                        <a:t>Interviews</a:t>
                      </a:r>
                      <a:endParaRPr lang="nb-NO" dirty="0"/>
                    </a:p>
                  </a:txBody>
                  <a:tcPr/>
                </a:tc>
                <a:tc>
                  <a:txBody>
                    <a:bodyPr/>
                    <a:lstStyle/>
                    <a:p>
                      <a:pPr algn="r"/>
                      <a:r>
                        <a:rPr lang="nb-NO" dirty="0" smtClean="0"/>
                        <a:t>4</a:t>
                      </a:r>
                      <a:endParaRPr lang="nb-NO" dirty="0"/>
                    </a:p>
                  </a:txBody>
                  <a:tcPr/>
                </a:tc>
              </a:tr>
              <a:tr h="370840">
                <a:tc>
                  <a:txBody>
                    <a:bodyPr/>
                    <a:lstStyle/>
                    <a:p>
                      <a:r>
                        <a:rPr lang="nb-NO" dirty="0" err="1" smtClean="0"/>
                        <a:t>Participation</a:t>
                      </a:r>
                      <a:r>
                        <a:rPr lang="nb-NO" baseline="0" dirty="0" smtClean="0"/>
                        <a:t> in </a:t>
                      </a:r>
                      <a:r>
                        <a:rPr lang="nb-NO" baseline="0" dirty="0" err="1" smtClean="0"/>
                        <a:t>budgeting</a:t>
                      </a:r>
                      <a:endParaRPr lang="nb-NO" dirty="0"/>
                    </a:p>
                  </a:txBody>
                  <a:tcPr/>
                </a:tc>
                <a:tc>
                  <a:txBody>
                    <a:bodyPr/>
                    <a:lstStyle/>
                    <a:p>
                      <a:pPr algn="r"/>
                      <a:r>
                        <a:rPr lang="nb-NO" dirty="0" smtClean="0"/>
                        <a:t>2</a:t>
                      </a:r>
                      <a:endParaRPr lang="nb-NO" dirty="0"/>
                    </a:p>
                  </a:txBody>
                  <a:tcPr/>
                </a:tc>
              </a:tr>
            </a:tbl>
          </a:graphicData>
        </a:graphic>
      </p:graphicFrame>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216000"/>
            <a:ext cx="7920000" cy="1268784"/>
          </a:xfrm>
        </p:spPr>
        <p:txBody>
          <a:bodyPr>
            <a:normAutofit/>
          </a:bodyPr>
          <a:lstStyle/>
          <a:p>
            <a:r>
              <a:rPr lang="nb-NO" dirty="0" err="1" smtClean="0"/>
              <a:t>Satisfaction</a:t>
            </a:r>
            <a:r>
              <a:rPr lang="nb-NO" dirty="0" smtClean="0"/>
              <a:t> </a:t>
            </a:r>
            <a:r>
              <a:rPr lang="nb-NO" dirty="0" err="1" smtClean="0"/>
              <a:t>with</a:t>
            </a:r>
            <a:r>
              <a:rPr lang="nb-NO" dirty="0" smtClean="0"/>
              <a:t> </a:t>
            </a:r>
            <a:r>
              <a:rPr lang="nb-NO" dirty="0" err="1" smtClean="0"/>
              <a:t>the</a:t>
            </a:r>
            <a:r>
              <a:rPr lang="nb-NO" dirty="0" smtClean="0"/>
              <a:t> </a:t>
            </a:r>
            <a:r>
              <a:rPr lang="nb-NO" dirty="0" err="1" smtClean="0"/>
              <a:t>partnership</a:t>
            </a:r>
            <a:r>
              <a:rPr lang="nb-NO" dirty="0" smtClean="0"/>
              <a:t> </a:t>
            </a:r>
            <a:r>
              <a:rPr lang="nb-NO" dirty="0" err="1" smtClean="0"/>
              <a:t>with</a:t>
            </a:r>
            <a:r>
              <a:rPr lang="nb-NO" dirty="0" smtClean="0"/>
              <a:t> </a:t>
            </a:r>
            <a:r>
              <a:rPr lang="nb-NO" dirty="0" err="1" smtClean="0"/>
              <a:t>local</a:t>
            </a:r>
            <a:r>
              <a:rPr lang="nb-NO" dirty="0" smtClean="0"/>
              <a:t> </a:t>
            </a:r>
            <a:r>
              <a:rPr lang="nb-NO" dirty="0" err="1" smtClean="0"/>
              <a:t>government</a:t>
            </a:r>
            <a:endParaRPr lang="nb-NO" dirty="0"/>
          </a:p>
        </p:txBody>
      </p:sp>
      <p:graphicFrame>
        <p:nvGraphicFramePr>
          <p:cNvPr id="5" name="Plassholder for innhold 4"/>
          <p:cNvGraphicFramePr>
            <a:graphicFrameLocks noGrp="1"/>
          </p:cNvGraphicFramePr>
          <p:nvPr>
            <p:ph idx="1"/>
          </p:nvPr>
        </p:nvGraphicFramePr>
        <p:xfrm>
          <a:off x="1943708" y="1979613"/>
          <a:ext cx="5256585" cy="2225040"/>
        </p:xfrm>
        <a:graphic>
          <a:graphicData uri="http://schemas.openxmlformats.org/drawingml/2006/table">
            <a:tbl>
              <a:tblPr firstRow="1" bandRow="1">
                <a:tableStyleId>{5C22544A-7EE6-4342-B048-85BDC9FD1C3A}</a:tableStyleId>
              </a:tblPr>
              <a:tblGrid>
                <a:gridCol w="1752195"/>
                <a:gridCol w="1752195"/>
                <a:gridCol w="1752195"/>
              </a:tblGrid>
              <a:tr h="370840">
                <a:tc>
                  <a:txBody>
                    <a:bodyPr/>
                    <a:lstStyle/>
                    <a:p>
                      <a:pPr algn="ctr"/>
                      <a:endParaRPr lang="nb-NO" dirty="0"/>
                    </a:p>
                  </a:txBody>
                  <a:tcPr/>
                </a:tc>
                <a:tc>
                  <a:txBody>
                    <a:bodyPr/>
                    <a:lstStyle/>
                    <a:p>
                      <a:pPr algn="ctr"/>
                      <a:r>
                        <a:rPr lang="nb-NO" dirty="0" smtClean="0"/>
                        <a:t>1991</a:t>
                      </a:r>
                      <a:endParaRPr lang="nb-NO" dirty="0"/>
                    </a:p>
                  </a:txBody>
                  <a:tcPr/>
                </a:tc>
                <a:tc>
                  <a:txBody>
                    <a:bodyPr/>
                    <a:lstStyle/>
                    <a:p>
                      <a:pPr algn="ctr"/>
                      <a:r>
                        <a:rPr lang="nb-NO" dirty="0" smtClean="0"/>
                        <a:t>2013</a:t>
                      </a:r>
                      <a:endParaRPr lang="nb-NO" dirty="0"/>
                    </a:p>
                  </a:txBody>
                  <a:tcPr/>
                </a:tc>
              </a:tr>
              <a:tr h="370840">
                <a:tc>
                  <a:txBody>
                    <a:bodyPr/>
                    <a:lstStyle/>
                    <a:p>
                      <a:pPr algn="l"/>
                      <a:r>
                        <a:rPr lang="nb-NO" dirty="0" err="1" smtClean="0"/>
                        <a:t>Very</a:t>
                      </a:r>
                      <a:r>
                        <a:rPr lang="nb-NO" dirty="0" smtClean="0"/>
                        <a:t> </a:t>
                      </a:r>
                      <a:r>
                        <a:rPr lang="nb-NO" dirty="0" err="1" smtClean="0"/>
                        <a:t>high</a:t>
                      </a:r>
                      <a:endParaRPr lang="nb-NO" dirty="0"/>
                    </a:p>
                  </a:txBody>
                  <a:tcPr/>
                </a:tc>
                <a:tc>
                  <a:txBody>
                    <a:bodyPr/>
                    <a:lstStyle/>
                    <a:p>
                      <a:pPr algn="ctr"/>
                      <a:r>
                        <a:rPr lang="nb-NO" dirty="0" smtClean="0"/>
                        <a:t>17</a:t>
                      </a:r>
                      <a:endParaRPr lang="nb-NO" dirty="0"/>
                    </a:p>
                  </a:txBody>
                  <a:tcPr/>
                </a:tc>
                <a:tc>
                  <a:txBody>
                    <a:bodyPr/>
                    <a:lstStyle/>
                    <a:p>
                      <a:pPr algn="ctr"/>
                      <a:r>
                        <a:rPr lang="nb-NO" dirty="0" smtClean="0"/>
                        <a:t> 13</a:t>
                      </a:r>
                      <a:endParaRPr lang="nb-NO" dirty="0"/>
                    </a:p>
                  </a:txBody>
                  <a:tcPr/>
                </a:tc>
              </a:tr>
              <a:tr h="370840">
                <a:tc>
                  <a:txBody>
                    <a:bodyPr/>
                    <a:lstStyle/>
                    <a:p>
                      <a:pPr algn="l"/>
                      <a:r>
                        <a:rPr lang="nb-NO" dirty="0" err="1" smtClean="0"/>
                        <a:t>Satisfactory</a:t>
                      </a:r>
                      <a:endParaRPr lang="nb-NO" dirty="0"/>
                    </a:p>
                  </a:txBody>
                  <a:tcPr/>
                </a:tc>
                <a:tc>
                  <a:txBody>
                    <a:bodyPr/>
                    <a:lstStyle/>
                    <a:p>
                      <a:pPr algn="ctr"/>
                      <a:r>
                        <a:rPr lang="nb-NO" dirty="0" smtClean="0"/>
                        <a:t>61</a:t>
                      </a:r>
                      <a:endParaRPr lang="nb-NO" dirty="0"/>
                    </a:p>
                  </a:txBody>
                  <a:tcPr/>
                </a:tc>
                <a:tc>
                  <a:txBody>
                    <a:bodyPr/>
                    <a:lstStyle/>
                    <a:p>
                      <a:pPr algn="ctr"/>
                      <a:r>
                        <a:rPr lang="nb-NO" dirty="0" smtClean="0"/>
                        <a:t>48</a:t>
                      </a:r>
                      <a:endParaRPr lang="nb-NO" dirty="0"/>
                    </a:p>
                  </a:txBody>
                  <a:tcPr/>
                </a:tc>
              </a:tr>
              <a:tr h="370840">
                <a:tc>
                  <a:txBody>
                    <a:bodyPr/>
                    <a:lstStyle/>
                    <a:p>
                      <a:pPr algn="l"/>
                      <a:r>
                        <a:rPr lang="nb-NO" dirty="0" err="1" smtClean="0"/>
                        <a:t>Poor</a:t>
                      </a:r>
                      <a:endParaRPr lang="nb-NO" dirty="0"/>
                    </a:p>
                  </a:txBody>
                  <a:tcPr/>
                </a:tc>
                <a:tc>
                  <a:txBody>
                    <a:bodyPr/>
                    <a:lstStyle/>
                    <a:p>
                      <a:pPr algn="ctr"/>
                      <a:r>
                        <a:rPr lang="nb-NO" dirty="0" smtClean="0"/>
                        <a:t>15</a:t>
                      </a:r>
                      <a:endParaRPr lang="nb-NO" dirty="0"/>
                    </a:p>
                  </a:txBody>
                  <a:tcPr/>
                </a:tc>
                <a:tc>
                  <a:txBody>
                    <a:bodyPr/>
                    <a:lstStyle/>
                    <a:p>
                      <a:pPr algn="ctr"/>
                      <a:r>
                        <a:rPr lang="nb-NO" dirty="0" smtClean="0"/>
                        <a:t>27</a:t>
                      </a:r>
                      <a:endParaRPr lang="nb-NO" dirty="0"/>
                    </a:p>
                  </a:txBody>
                  <a:tcPr/>
                </a:tc>
              </a:tr>
              <a:tr h="370840">
                <a:tc>
                  <a:txBody>
                    <a:bodyPr/>
                    <a:lstStyle/>
                    <a:p>
                      <a:pPr algn="l"/>
                      <a:r>
                        <a:rPr lang="nb-NO" dirty="0" err="1" smtClean="0"/>
                        <a:t>Non-existent</a:t>
                      </a:r>
                      <a:endParaRPr lang="nb-NO" dirty="0"/>
                    </a:p>
                  </a:txBody>
                  <a:tcPr/>
                </a:tc>
                <a:tc>
                  <a:txBody>
                    <a:bodyPr/>
                    <a:lstStyle/>
                    <a:p>
                      <a:pPr algn="ctr"/>
                      <a:r>
                        <a:rPr lang="nb-NO" dirty="0" smtClean="0"/>
                        <a:t>  4</a:t>
                      </a:r>
                      <a:endParaRPr lang="nb-NO" dirty="0"/>
                    </a:p>
                  </a:txBody>
                  <a:tcPr/>
                </a:tc>
                <a:tc>
                  <a:txBody>
                    <a:bodyPr/>
                    <a:lstStyle/>
                    <a:p>
                      <a:pPr algn="ctr"/>
                      <a:r>
                        <a:rPr lang="nb-NO" dirty="0" smtClean="0"/>
                        <a:t>12</a:t>
                      </a:r>
                      <a:endParaRPr lang="nb-NO" dirty="0"/>
                    </a:p>
                  </a:txBody>
                  <a:tcPr/>
                </a:tc>
              </a:tr>
              <a:tr h="370840">
                <a:tc>
                  <a:txBody>
                    <a:bodyPr/>
                    <a:lstStyle/>
                    <a:p>
                      <a:pPr algn="l"/>
                      <a:r>
                        <a:rPr lang="nb-NO" dirty="0" smtClean="0"/>
                        <a:t>No </a:t>
                      </a:r>
                      <a:r>
                        <a:rPr lang="nb-NO" dirty="0" err="1" smtClean="0"/>
                        <a:t>answer</a:t>
                      </a:r>
                      <a:endParaRPr lang="nb-NO" dirty="0"/>
                    </a:p>
                  </a:txBody>
                  <a:tcPr/>
                </a:tc>
                <a:tc>
                  <a:txBody>
                    <a:bodyPr/>
                    <a:lstStyle/>
                    <a:p>
                      <a:pPr algn="ctr"/>
                      <a:r>
                        <a:rPr lang="nb-NO" dirty="0" smtClean="0"/>
                        <a:t>  3</a:t>
                      </a:r>
                      <a:endParaRPr lang="nb-NO" dirty="0"/>
                    </a:p>
                  </a:txBody>
                  <a:tcPr/>
                </a:tc>
                <a:tc>
                  <a:txBody>
                    <a:bodyPr/>
                    <a:lstStyle/>
                    <a:p>
                      <a:pPr algn="ctr"/>
                      <a:r>
                        <a:rPr lang="nb-NO" dirty="0" smtClean="0"/>
                        <a:t>  0</a:t>
                      </a:r>
                      <a:endParaRPr lang="nb-NO" dirty="0"/>
                    </a:p>
                  </a:txBody>
                  <a:tcPr/>
                </a:tc>
              </a:tr>
            </a:tbl>
          </a:graphicData>
        </a:graphic>
      </p:graphicFrame>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a:t>
            </a:r>
            <a:r>
              <a:rPr lang="nb-NO" dirty="0" err="1" smtClean="0"/>
              <a:t>future</a:t>
            </a:r>
            <a:endParaRPr lang="nb-NO" dirty="0"/>
          </a:p>
        </p:txBody>
      </p:sp>
      <p:sp>
        <p:nvSpPr>
          <p:cNvPr id="3" name="Plassholder for innhold 2"/>
          <p:cNvSpPr>
            <a:spLocks noGrp="1"/>
          </p:cNvSpPr>
          <p:nvPr>
            <p:ph idx="1"/>
          </p:nvPr>
        </p:nvSpPr>
        <p:spPr/>
        <p:txBody>
          <a:bodyPr/>
          <a:lstStyle/>
          <a:p>
            <a:pPr>
              <a:buNone/>
            </a:pPr>
            <a:r>
              <a:rPr lang="nb-NO" dirty="0" smtClean="0"/>
              <a:t>	The </a:t>
            </a:r>
            <a:r>
              <a:rPr lang="nb-NO" dirty="0" err="1" smtClean="0"/>
              <a:t>future</a:t>
            </a:r>
            <a:r>
              <a:rPr lang="nb-NO" dirty="0" smtClean="0"/>
              <a:t> </a:t>
            </a:r>
            <a:r>
              <a:rPr lang="nb-NO" dirty="0" err="1" smtClean="0"/>
              <a:t>of</a:t>
            </a:r>
            <a:r>
              <a:rPr lang="nb-NO" dirty="0" smtClean="0"/>
              <a:t> </a:t>
            </a:r>
            <a:r>
              <a:rPr lang="nb-NO" dirty="0" err="1" smtClean="0"/>
              <a:t>the</a:t>
            </a:r>
            <a:r>
              <a:rPr lang="nb-NO" dirty="0" smtClean="0"/>
              <a:t> </a:t>
            </a:r>
            <a:r>
              <a:rPr lang="nb-NO" dirty="0" err="1" smtClean="0"/>
              <a:t>cities</a:t>
            </a:r>
            <a:r>
              <a:rPr lang="nb-NO" dirty="0" smtClean="0"/>
              <a:t>, </a:t>
            </a:r>
            <a:r>
              <a:rPr lang="nb-NO" dirty="0" err="1" smtClean="0"/>
              <a:t>whatever</a:t>
            </a:r>
            <a:r>
              <a:rPr lang="nb-NO" dirty="0" smtClean="0"/>
              <a:t> form it </a:t>
            </a:r>
            <a:r>
              <a:rPr lang="nb-NO" dirty="0" err="1" smtClean="0"/>
              <a:t>takes</a:t>
            </a:r>
            <a:r>
              <a:rPr lang="nb-NO" dirty="0" smtClean="0"/>
              <a:t>, </a:t>
            </a:r>
            <a:r>
              <a:rPr lang="nb-NO" dirty="0" err="1" smtClean="0"/>
              <a:t>will</a:t>
            </a:r>
            <a:r>
              <a:rPr lang="nb-NO" dirty="0" smtClean="0"/>
              <a:t> </a:t>
            </a:r>
            <a:r>
              <a:rPr lang="nb-NO" dirty="0" err="1" smtClean="0"/>
              <a:t>depend</a:t>
            </a:r>
            <a:r>
              <a:rPr lang="nb-NO" dirty="0" smtClean="0"/>
              <a:t> </a:t>
            </a:r>
            <a:r>
              <a:rPr lang="nb-NO" dirty="0" err="1" smtClean="0"/>
              <a:t>on</a:t>
            </a:r>
            <a:r>
              <a:rPr lang="nb-NO" dirty="0" smtClean="0"/>
              <a:t> </a:t>
            </a:r>
            <a:r>
              <a:rPr lang="nb-NO" dirty="0" err="1" smtClean="0"/>
              <a:t>the</a:t>
            </a:r>
            <a:r>
              <a:rPr lang="nb-NO" dirty="0" smtClean="0"/>
              <a:t> goodwill </a:t>
            </a:r>
            <a:r>
              <a:rPr lang="nb-NO" dirty="0" err="1" smtClean="0"/>
              <a:t>of</a:t>
            </a:r>
            <a:r>
              <a:rPr lang="nb-NO" dirty="0" smtClean="0"/>
              <a:t> </a:t>
            </a:r>
            <a:r>
              <a:rPr lang="nb-NO" dirty="0" err="1" smtClean="0"/>
              <a:t>its</a:t>
            </a:r>
            <a:r>
              <a:rPr lang="nb-NO" dirty="0" smtClean="0"/>
              <a:t> </a:t>
            </a:r>
            <a:r>
              <a:rPr lang="nb-NO" dirty="0" err="1" smtClean="0"/>
              <a:t>citizens</a:t>
            </a:r>
            <a:r>
              <a:rPr lang="nb-NO" dirty="0" smtClean="0"/>
              <a:t> for </a:t>
            </a:r>
            <a:r>
              <a:rPr lang="nb-NO" dirty="0" err="1" smtClean="0"/>
              <a:t>its</a:t>
            </a:r>
            <a:r>
              <a:rPr lang="nb-NO" dirty="0" smtClean="0"/>
              <a:t> </a:t>
            </a:r>
            <a:r>
              <a:rPr lang="nb-NO" dirty="0" err="1" smtClean="0"/>
              <a:t>well-being</a:t>
            </a:r>
            <a:r>
              <a:rPr lang="nb-NO" dirty="0" smtClean="0"/>
              <a:t>.</a:t>
            </a:r>
          </a:p>
          <a:p>
            <a:endParaRPr lang="nb-NO" dirty="0" smtClean="0"/>
          </a:p>
          <a:p>
            <a:pPr lvl="1"/>
            <a:r>
              <a:rPr lang="en-US" dirty="0" err="1" smtClean="0"/>
              <a:t>Witold</a:t>
            </a:r>
            <a:r>
              <a:rPr lang="en-US" dirty="0" smtClean="0"/>
              <a:t> </a:t>
            </a:r>
            <a:r>
              <a:rPr lang="en-US" dirty="0" err="1" smtClean="0"/>
              <a:t>Rybczynski</a:t>
            </a:r>
            <a:r>
              <a:rPr lang="en-US" dirty="0" smtClean="0"/>
              <a:t>, </a:t>
            </a:r>
            <a:r>
              <a:rPr lang="en-US" i="1" dirty="0" smtClean="0"/>
              <a:t>City Life: Urban Expectations in a New World </a:t>
            </a:r>
            <a:r>
              <a:rPr lang="en-US" dirty="0" smtClean="0"/>
              <a:t>, New York 1995</a:t>
            </a:r>
          </a:p>
          <a:p>
            <a:pPr lvl="1"/>
            <a:endParaRPr lang="nb-NO" dirty="0" smtClean="0"/>
          </a:p>
          <a:p>
            <a:endParaRPr lang="nb-NO" dirty="0"/>
          </a:p>
        </p:txBody>
      </p:sp>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How</a:t>
            </a:r>
            <a:r>
              <a:rPr lang="nb-NO" dirty="0" smtClean="0"/>
              <a:t> for </a:t>
            </a:r>
            <a:r>
              <a:rPr lang="nb-NO" dirty="0" err="1" smtClean="0"/>
              <a:t>citizens</a:t>
            </a:r>
            <a:r>
              <a:rPr lang="nb-NO" dirty="0" smtClean="0"/>
              <a:t> to </a:t>
            </a:r>
            <a:r>
              <a:rPr lang="nb-NO" dirty="0" err="1" smtClean="0"/>
              <a:t>win</a:t>
            </a:r>
            <a:r>
              <a:rPr lang="nb-NO" dirty="0" smtClean="0"/>
              <a:t> </a:t>
            </a:r>
            <a:r>
              <a:rPr lang="nb-NO" dirty="0" err="1" smtClean="0"/>
              <a:t>influence</a:t>
            </a:r>
            <a:r>
              <a:rPr lang="nb-NO" dirty="0" smtClean="0"/>
              <a:t>?</a:t>
            </a:r>
            <a:endParaRPr lang="nb-NO" dirty="0"/>
          </a:p>
        </p:txBody>
      </p:sp>
      <p:sp>
        <p:nvSpPr>
          <p:cNvPr id="3" name="Plassholder for innhold 2"/>
          <p:cNvSpPr>
            <a:spLocks noGrp="1"/>
          </p:cNvSpPr>
          <p:nvPr>
            <p:ph idx="1"/>
          </p:nvPr>
        </p:nvSpPr>
        <p:spPr/>
        <p:txBody>
          <a:bodyPr/>
          <a:lstStyle/>
          <a:p>
            <a:r>
              <a:rPr lang="en-US" dirty="0" smtClean="0"/>
              <a:t>Co-production</a:t>
            </a:r>
          </a:p>
          <a:p>
            <a:r>
              <a:rPr lang="en-US" dirty="0" smtClean="0"/>
              <a:t>Publicity</a:t>
            </a:r>
          </a:p>
          <a:p>
            <a:r>
              <a:rPr lang="en-US" dirty="0" smtClean="0"/>
              <a:t>Timeliness</a:t>
            </a:r>
          </a:p>
          <a:p>
            <a:r>
              <a:rPr lang="en-US" dirty="0" smtClean="0"/>
              <a:t>Incrementalism: One small step at a time</a:t>
            </a:r>
            <a:endParaRPr lang="en-US" dirty="0"/>
          </a:p>
        </p:txBody>
      </p:sp>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Challenges</a:t>
            </a:r>
            <a:endParaRPr lang="nb-NO" dirty="0"/>
          </a:p>
        </p:txBody>
      </p:sp>
      <p:sp>
        <p:nvSpPr>
          <p:cNvPr id="3" name="Plassholder for innhold 2"/>
          <p:cNvSpPr>
            <a:spLocks noGrp="1"/>
          </p:cNvSpPr>
          <p:nvPr>
            <p:ph idx="1"/>
          </p:nvPr>
        </p:nvSpPr>
        <p:spPr/>
        <p:txBody>
          <a:bodyPr/>
          <a:lstStyle/>
          <a:p>
            <a:r>
              <a:rPr lang="nb-NO" dirty="0" smtClean="0"/>
              <a:t>Know </a:t>
            </a:r>
            <a:r>
              <a:rPr lang="nb-NO" dirty="0" err="1" smtClean="0"/>
              <a:t>the</a:t>
            </a:r>
            <a:r>
              <a:rPr lang="nb-NO" dirty="0" smtClean="0"/>
              <a:t> </a:t>
            </a:r>
            <a:r>
              <a:rPr lang="nb-NO" dirty="0" err="1" smtClean="0"/>
              <a:t>steps</a:t>
            </a:r>
            <a:r>
              <a:rPr lang="nb-NO" dirty="0" smtClean="0"/>
              <a:t> in </a:t>
            </a:r>
            <a:r>
              <a:rPr lang="nb-NO" dirty="0" err="1" smtClean="0"/>
              <a:t>decision-making</a:t>
            </a:r>
            <a:r>
              <a:rPr lang="nb-NO" dirty="0" smtClean="0"/>
              <a:t>: </a:t>
            </a:r>
            <a:r>
              <a:rPr lang="nb-NO" dirty="0" err="1" smtClean="0"/>
              <a:t>Always</a:t>
            </a:r>
            <a:r>
              <a:rPr lang="nb-NO" dirty="0" smtClean="0"/>
              <a:t> </a:t>
            </a:r>
            <a:r>
              <a:rPr lang="nb-NO" dirty="0" err="1" smtClean="0"/>
              <a:t>too</a:t>
            </a:r>
            <a:r>
              <a:rPr lang="nb-NO" dirty="0" smtClean="0"/>
              <a:t> late?</a:t>
            </a:r>
          </a:p>
          <a:p>
            <a:r>
              <a:rPr lang="nb-NO" dirty="0" err="1" smtClean="0"/>
              <a:t>Gaining</a:t>
            </a:r>
            <a:r>
              <a:rPr lang="nb-NO" dirty="0" smtClean="0"/>
              <a:t> </a:t>
            </a:r>
            <a:r>
              <a:rPr lang="nb-NO" dirty="0" err="1" smtClean="0"/>
              <a:t>transparency</a:t>
            </a:r>
            <a:endParaRPr lang="nb-NO" dirty="0" smtClean="0"/>
          </a:p>
          <a:p>
            <a:r>
              <a:rPr lang="nb-NO" dirty="0" err="1" smtClean="0"/>
              <a:t>Speaking</a:t>
            </a:r>
            <a:r>
              <a:rPr lang="nb-NO" dirty="0" smtClean="0"/>
              <a:t> </a:t>
            </a:r>
            <a:r>
              <a:rPr lang="nb-NO" dirty="0" err="1" smtClean="0"/>
              <a:t>the</a:t>
            </a:r>
            <a:r>
              <a:rPr lang="nb-NO" dirty="0" smtClean="0"/>
              <a:t> </a:t>
            </a:r>
            <a:r>
              <a:rPr lang="nb-NO" dirty="0" err="1" smtClean="0"/>
              <a:t>language</a:t>
            </a:r>
            <a:r>
              <a:rPr lang="nb-NO" dirty="0" smtClean="0"/>
              <a:t> </a:t>
            </a:r>
            <a:r>
              <a:rPr lang="nb-NO" dirty="0" err="1" smtClean="0"/>
              <a:t>of</a:t>
            </a:r>
            <a:r>
              <a:rPr lang="nb-NO" dirty="0" smtClean="0"/>
              <a:t> </a:t>
            </a:r>
            <a:r>
              <a:rPr lang="nb-NO" dirty="0" err="1" smtClean="0"/>
              <a:t>decision</a:t>
            </a:r>
            <a:r>
              <a:rPr lang="nb-NO" dirty="0" smtClean="0"/>
              <a:t> makers</a:t>
            </a:r>
          </a:p>
          <a:p>
            <a:endParaRPr lang="nb-NO" dirty="0"/>
          </a:p>
        </p:txBody>
      </p:sp>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t>
            </a:r>
            <a:endParaRPr lang="nb-NO" dirty="0"/>
          </a:p>
        </p:txBody>
      </p:sp>
      <p:sp>
        <p:nvSpPr>
          <p:cNvPr id="3" name="Plassholder for innhold 2"/>
          <p:cNvSpPr>
            <a:spLocks noGrp="1"/>
          </p:cNvSpPr>
          <p:nvPr>
            <p:ph idx="1"/>
          </p:nvPr>
        </p:nvSpPr>
        <p:spPr/>
        <p:txBody>
          <a:bodyPr>
            <a:normAutofit/>
          </a:bodyPr>
          <a:lstStyle/>
          <a:p>
            <a:pPr algn="ctr">
              <a:buNone/>
            </a:pPr>
            <a:r>
              <a:rPr lang="nb-NO" sz="4000" b="1" dirty="0" err="1" smtClean="0">
                <a:solidFill>
                  <a:schemeClr val="accent1">
                    <a:lumMod val="50000"/>
                  </a:schemeClr>
                </a:solidFill>
                <a:latin typeface="Verdana" pitchFamily="34" charset="0"/>
                <a:ea typeface="Verdana" pitchFamily="34" charset="0"/>
                <a:cs typeface="Verdana" pitchFamily="34" charset="0"/>
              </a:rPr>
              <a:t>Thank</a:t>
            </a:r>
            <a:r>
              <a:rPr lang="nb-NO" sz="4000" b="1" dirty="0" smtClean="0">
                <a:solidFill>
                  <a:schemeClr val="accent1">
                    <a:lumMod val="50000"/>
                  </a:schemeClr>
                </a:solidFill>
                <a:latin typeface="Verdana" pitchFamily="34" charset="0"/>
                <a:ea typeface="Verdana" pitchFamily="34" charset="0"/>
                <a:cs typeface="Verdana" pitchFamily="34" charset="0"/>
              </a:rPr>
              <a:t> </a:t>
            </a:r>
            <a:r>
              <a:rPr lang="nb-NO" sz="4000" b="1" dirty="0" err="1" smtClean="0">
                <a:solidFill>
                  <a:schemeClr val="accent1">
                    <a:lumMod val="50000"/>
                  </a:schemeClr>
                </a:solidFill>
                <a:latin typeface="Verdana" pitchFamily="34" charset="0"/>
                <a:ea typeface="Verdana" pitchFamily="34" charset="0"/>
                <a:cs typeface="Verdana" pitchFamily="34" charset="0"/>
              </a:rPr>
              <a:t>you</a:t>
            </a:r>
            <a:endParaRPr lang="nb-NO" sz="4000" b="1" dirty="0" smtClean="0">
              <a:solidFill>
                <a:schemeClr val="accent1">
                  <a:lumMod val="50000"/>
                </a:schemeClr>
              </a:solidFill>
              <a:latin typeface="Verdana" pitchFamily="34" charset="0"/>
              <a:ea typeface="Verdana" pitchFamily="34" charset="0"/>
              <a:cs typeface="Verdana" pitchFamily="34" charset="0"/>
            </a:endParaRPr>
          </a:p>
          <a:p>
            <a:pPr algn="ctr">
              <a:buNone/>
            </a:pPr>
            <a:r>
              <a:rPr lang="nb-NO" sz="4000" b="1" dirty="0" smtClean="0">
                <a:solidFill>
                  <a:schemeClr val="accent1">
                    <a:lumMod val="50000"/>
                  </a:schemeClr>
                </a:solidFill>
                <a:latin typeface="Verdana" pitchFamily="34" charset="0"/>
                <a:ea typeface="Verdana" pitchFamily="34" charset="0"/>
                <a:cs typeface="Verdana" pitchFamily="34" charset="0"/>
              </a:rPr>
              <a:t>for </a:t>
            </a:r>
            <a:r>
              <a:rPr lang="nb-NO" sz="4000" b="1" dirty="0" err="1" smtClean="0">
                <a:solidFill>
                  <a:schemeClr val="accent1">
                    <a:lumMod val="50000"/>
                  </a:schemeClr>
                </a:solidFill>
                <a:latin typeface="Verdana" pitchFamily="34" charset="0"/>
                <a:ea typeface="Verdana" pitchFamily="34" charset="0"/>
                <a:cs typeface="Verdana" pitchFamily="34" charset="0"/>
              </a:rPr>
              <a:t>your</a:t>
            </a:r>
            <a:r>
              <a:rPr lang="nb-NO" sz="4000" b="1" dirty="0" smtClean="0">
                <a:solidFill>
                  <a:schemeClr val="accent1">
                    <a:lumMod val="50000"/>
                  </a:schemeClr>
                </a:solidFill>
                <a:latin typeface="Verdana" pitchFamily="34" charset="0"/>
                <a:ea typeface="Verdana" pitchFamily="34" charset="0"/>
                <a:cs typeface="Verdana" pitchFamily="34" charset="0"/>
              </a:rPr>
              <a:t> </a:t>
            </a:r>
            <a:r>
              <a:rPr lang="nb-NO" sz="4000" b="1" dirty="0" err="1" smtClean="0">
                <a:solidFill>
                  <a:schemeClr val="accent1">
                    <a:lumMod val="50000"/>
                  </a:schemeClr>
                </a:solidFill>
                <a:latin typeface="Verdana" pitchFamily="34" charset="0"/>
                <a:ea typeface="Verdana" pitchFamily="34" charset="0"/>
                <a:cs typeface="Verdana" pitchFamily="34" charset="0"/>
              </a:rPr>
              <a:t>attention</a:t>
            </a:r>
            <a:endParaRPr lang="nb-NO" sz="4000" b="1" dirty="0">
              <a:solidFill>
                <a:schemeClr val="accent1">
                  <a:lumMod val="50000"/>
                </a:schemeClr>
              </a:solidFill>
              <a:latin typeface="Verdana" pitchFamily="34" charset="0"/>
              <a:ea typeface="Verdana" pitchFamily="34" charset="0"/>
              <a:cs typeface="Verdana" pitchFamily="34" charset="0"/>
            </a:endParaRPr>
          </a:p>
        </p:txBody>
      </p:sp>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 </a:t>
            </a:r>
            <a:r>
              <a:rPr lang="nb-NO" dirty="0" err="1" smtClean="0"/>
              <a:t>prescriptive</a:t>
            </a:r>
            <a:r>
              <a:rPr lang="nb-NO" dirty="0" smtClean="0"/>
              <a:t> </a:t>
            </a:r>
            <a:r>
              <a:rPr lang="nb-NO" dirty="0" err="1" smtClean="0"/>
              <a:t>definition</a:t>
            </a:r>
            <a:endParaRPr lang="nb-NO" dirty="0"/>
          </a:p>
        </p:txBody>
      </p:sp>
      <p:sp>
        <p:nvSpPr>
          <p:cNvPr id="3" name="Plassholder for innhold 2"/>
          <p:cNvSpPr>
            <a:spLocks noGrp="1"/>
          </p:cNvSpPr>
          <p:nvPr>
            <p:ph idx="1"/>
          </p:nvPr>
        </p:nvSpPr>
        <p:spPr/>
        <p:txBody>
          <a:bodyPr/>
          <a:lstStyle/>
          <a:p>
            <a:pPr>
              <a:buNone/>
            </a:pPr>
            <a:r>
              <a:rPr lang="en-US" dirty="0" smtClean="0"/>
              <a:t>	Good, effective public governance helps to strengthen democracy and human rights, promote economic prosperity and social cohesion, reduce poverty, enhance environmental protection and the sustainable use of natural resources, and deepen confidence in government and public administration.</a:t>
            </a:r>
          </a:p>
          <a:p>
            <a:pPr>
              <a:buNone/>
            </a:pPr>
            <a:endParaRPr lang="en-US" dirty="0" smtClean="0"/>
          </a:p>
          <a:p>
            <a:pPr>
              <a:buNone/>
            </a:pPr>
            <a:endParaRPr lang="en-US" dirty="0" smtClean="0"/>
          </a:p>
          <a:p>
            <a:pPr algn="r">
              <a:buNone/>
            </a:pPr>
            <a:r>
              <a:rPr lang="en-US" dirty="0" smtClean="0"/>
              <a:t>OECD 2008</a:t>
            </a:r>
            <a:endParaRPr lang="nb-NO" dirty="0"/>
          </a:p>
        </p:txBody>
      </p:sp>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Governance and </a:t>
            </a:r>
            <a:r>
              <a:rPr lang="nb-NO" dirty="0" err="1" smtClean="0"/>
              <a:t>civil</a:t>
            </a:r>
            <a:r>
              <a:rPr lang="nb-NO" dirty="0" smtClean="0"/>
              <a:t> </a:t>
            </a:r>
            <a:r>
              <a:rPr lang="nb-NO" dirty="0" err="1" smtClean="0"/>
              <a:t>society</a:t>
            </a:r>
            <a:endParaRPr lang="nb-NO" dirty="0"/>
          </a:p>
        </p:txBody>
      </p:sp>
      <p:sp>
        <p:nvSpPr>
          <p:cNvPr id="3" name="Plassholder for innhold 2"/>
          <p:cNvSpPr>
            <a:spLocks noGrp="1"/>
          </p:cNvSpPr>
          <p:nvPr>
            <p:ph idx="1"/>
          </p:nvPr>
        </p:nvSpPr>
        <p:spPr/>
        <p:txBody>
          <a:bodyPr/>
          <a:lstStyle/>
          <a:p>
            <a:pPr>
              <a:buNone/>
            </a:pPr>
            <a:r>
              <a:rPr lang="en-US" dirty="0" smtClean="0"/>
              <a:t>	The idea of “Good Governance” provides for the opening of a broader debate about the role of voluntary organizations in politics, including the rise of networks that allow for decision-making by negotiation.</a:t>
            </a:r>
          </a:p>
          <a:p>
            <a:pPr>
              <a:buNone/>
            </a:pPr>
            <a:endParaRPr lang="en-US" dirty="0" smtClean="0"/>
          </a:p>
          <a:p>
            <a:pPr>
              <a:buNone/>
            </a:pPr>
            <a:endParaRPr lang="en-US" dirty="0" smtClean="0"/>
          </a:p>
        </p:txBody>
      </p:sp>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Two types </a:t>
            </a:r>
            <a:r>
              <a:rPr lang="nb-NO" dirty="0" err="1" smtClean="0"/>
              <a:t>of</a:t>
            </a:r>
            <a:r>
              <a:rPr lang="nb-NO" dirty="0" smtClean="0"/>
              <a:t> </a:t>
            </a:r>
            <a:r>
              <a:rPr lang="nb-NO" dirty="0" err="1" smtClean="0"/>
              <a:t>people’s</a:t>
            </a:r>
            <a:r>
              <a:rPr lang="nb-NO" dirty="0" smtClean="0"/>
              <a:t> </a:t>
            </a:r>
            <a:r>
              <a:rPr lang="nb-NO" dirty="0" err="1" smtClean="0"/>
              <a:t>organizations</a:t>
            </a:r>
            <a:endParaRPr lang="nb-NO" dirty="0"/>
          </a:p>
        </p:txBody>
      </p:sp>
      <p:sp>
        <p:nvSpPr>
          <p:cNvPr id="3" name="Plassholder for innhold 2"/>
          <p:cNvSpPr>
            <a:spLocks noGrp="1"/>
          </p:cNvSpPr>
          <p:nvPr>
            <p:ph idx="1"/>
          </p:nvPr>
        </p:nvSpPr>
        <p:spPr/>
        <p:txBody>
          <a:bodyPr/>
          <a:lstStyle/>
          <a:p>
            <a:r>
              <a:rPr lang="nb-NO" dirty="0" err="1" smtClean="0"/>
              <a:t>Traditional</a:t>
            </a:r>
            <a:endParaRPr lang="nb-NO" dirty="0" smtClean="0"/>
          </a:p>
          <a:p>
            <a:pPr lvl="1"/>
            <a:r>
              <a:rPr lang="nb-NO" dirty="0" err="1" smtClean="0"/>
              <a:t>Active</a:t>
            </a:r>
            <a:r>
              <a:rPr lang="nb-NO" dirty="0" smtClean="0"/>
              <a:t> </a:t>
            </a:r>
            <a:r>
              <a:rPr lang="nb-NO" dirty="0" err="1" smtClean="0"/>
              <a:t>membership</a:t>
            </a:r>
            <a:r>
              <a:rPr lang="nb-NO" dirty="0" smtClean="0"/>
              <a:t> </a:t>
            </a:r>
            <a:r>
              <a:rPr lang="nb-NO" dirty="0" err="1" smtClean="0"/>
              <a:t>with</a:t>
            </a:r>
            <a:r>
              <a:rPr lang="nb-NO" dirty="0" smtClean="0"/>
              <a:t> </a:t>
            </a:r>
            <a:r>
              <a:rPr lang="nb-NO" dirty="0" err="1" smtClean="0"/>
              <a:t>own</a:t>
            </a:r>
            <a:r>
              <a:rPr lang="nb-NO" dirty="0" smtClean="0"/>
              <a:t> </a:t>
            </a:r>
            <a:r>
              <a:rPr lang="nb-NO" dirty="0" err="1" smtClean="0"/>
              <a:t>practical</a:t>
            </a:r>
            <a:r>
              <a:rPr lang="nb-NO" dirty="0" smtClean="0"/>
              <a:t> and </a:t>
            </a:r>
            <a:r>
              <a:rPr lang="nb-NO" dirty="0" err="1" smtClean="0"/>
              <a:t>social</a:t>
            </a:r>
            <a:r>
              <a:rPr lang="nb-NO" dirty="0" smtClean="0"/>
              <a:t> </a:t>
            </a:r>
            <a:r>
              <a:rPr lang="nb-NO" dirty="0" err="1" smtClean="0"/>
              <a:t>activities</a:t>
            </a:r>
            <a:endParaRPr lang="nb-NO" dirty="0" smtClean="0"/>
          </a:p>
          <a:p>
            <a:pPr lvl="1"/>
            <a:r>
              <a:rPr lang="nb-NO" dirty="0" err="1" smtClean="0"/>
              <a:t>Elected</a:t>
            </a:r>
            <a:r>
              <a:rPr lang="nb-NO" dirty="0" smtClean="0"/>
              <a:t> </a:t>
            </a:r>
            <a:r>
              <a:rPr lang="nb-NO" dirty="0" err="1" smtClean="0"/>
              <a:t>leadership</a:t>
            </a:r>
            <a:endParaRPr lang="nb-NO" dirty="0" smtClean="0"/>
          </a:p>
          <a:p>
            <a:pPr lvl="1"/>
            <a:r>
              <a:rPr lang="nb-NO" dirty="0" err="1" smtClean="0"/>
              <a:t>Accountability</a:t>
            </a:r>
            <a:r>
              <a:rPr lang="nb-NO" dirty="0" smtClean="0"/>
              <a:t> to general </a:t>
            </a:r>
            <a:r>
              <a:rPr lang="nb-NO" dirty="0" err="1" smtClean="0"/>
              <a:t>meetings</a:t>
            </a:r>
            <a:r>
              <a:rPr lang="nb-NO" dirty="0" smtClean="0"/>
              <a:t> </a:t>
            </a:r>
            <a:r>
              <a:rPr lang="nb-NO" dirty="0" err="1" smtClean="0"/>
              <a:t>of</a:t>
            </a:r>
            <a:r>
              <a:rPr lang="nb-NO" dirty="0" smtClean="0"/>
              <a:t> </a:t>
            </a:r>
            <a:r>
              <a:rPr lang="nb-NO" dirty="0" err="1" smtClean="0"/>
              <a:t>members</a:t>
            </a:r>
            <a:endParaRPr lang="nb-NO" dirty="0" smtClean="0"/>
          </a:p>
          <a:p>
            <a:endParaRPr lang="nb-NO" dirty="0" smtClean="0"/>
          </a:p>
          <a:p>
            <a:r>
              <a:rPr lang="nb-NO" dirty="0" err="1" smtClean="0"/>
              <a:t>Campaign</a:t>
            </a:r>
            <a:r>
              <a:rPr lang="nb-NO" dirty="0" smtClean="0"/>
              <a:t> </a:t>
            </a:r>
            <a:r>
              <a:rPr lang="nb-NO" dirty="0" err="1" smtClean="0"/>
              <a:t>organizations</a:t>
            </a:r>
            <a:endParaRPr lang="nb-NO" dirty="0" smtClean="0"/>
          </a:p>
          <a:p>
            <a:pPr lvl="1"/>
            <a:r>
              <a:rPr lang="nb-NO" dirty="0" smtClean="0"/>
              <a:t>Action </a:t>
            </a:r>
            <a:r>
              <a:rPr lang="nb-NO" dirty="0" err="1" smtClean="0"/>
              <a:t>groups</a:t>
            </a:r>
            <a:endParaRPr lang="nb-NO" dirty="0" smtClean="0"/>
          </a:p>
          <a:p>
            <a:pPr lvl="1"/>
            <a:r>
              <a:rPr lang="nb-NO" dirty="0" err="1" smtClean="0"/>
              <a:t>Self-appointed</a:t>
            </a:r>
            <a:r>
              <a:rPr lang="nb-NO" dirty="0" smtClean="0"/>
              <a:t> </a:t>
            </a:r>
            <a:r>
              <a:rPr lang="nb-NO" dirty="0" err="1" smtClean="0"/>
              <a:t>leadership</a:t>
            </a:r>
            <a:r>
              <a:rPr lang="nb-NO" dirty="0" smtClean="0"/>
              <a:t> and </a:t>
            </a:r>
            <a:r>
              <a:rPr lang="nb-NO" dirty="0" err="1" smtClean="0"/>
              <a:t>no</a:t>
            </a:r>
            <a:r>
              <a:rPr lang="nb-NO" dirty="0" smtClean="0"/>
              <a:t> </a:t>
            </a:r>
            <a:r>
              <a:rPr lang="nb-NO" dirty="0" err="1" smtClean="0"/>
              <a:t>fixed</a:t>
            </a:r>
            <a:r>
              <a:rPr lang="nb-NO" dirty="0" smtClean="0"/>
              <a:t> </a:t>
            </a:r>
            <a:r>
              <a:rPr lang="nb-NO" dirty="0" err="1" smtClean="0"/>
              <a:t>membership</a:t>
            </a:r>
            <a:endParaRPr lang="nb-NO" dirty="0" smtClean="0"/>
          </a:p>
        </p:txBody>
      </p:sp>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Norwegian</a:t>
            </a:r>
            <a:r>
              <a:rPr lang="nb-NO" dirty="0" smtClean="0"/>
              <a:t> </a:t>
            </a:r>
            <a:r>
              <a:rPr lang="nb-NO" dirty="0" err="1" smtClean="0"/>
              <a:t>neighbourhood</a:t>
            </a:r>
            <a:r>
              <a:rPr lang="nb-NO" dirty="0" smtClean="0"/>
              <a:t> </a:t>
            </a:r>
            <a:r>
              <a:rPr lang="nb-NO" dirty="0" err="1" smtClean="0"/>
              <a:t>clubs</a:t>
            </a:r>
            <a:r>
              <a:rPr lang="nb-NO" dirty="0" smtClean="0"/>
              <a:t> - 1</a:t>
            </a:r>
            <a:endParaRPr lang="nb-NO" dirty="0"/>
          </a:p>
        </p:txBody>
      </p:sp>
      <p:sp>
        <p:nvSpPr>
          <p:cNvPr id="3" name="Plassholder for innhold 2"/>
          <p:cNvSpPr>
            <a:spLocks noGrp="1"/>
          </p:cNvSpPr>
          <p:nvPr>
            <p:ph idx="1"/>
          </p:nvPr>
        </p:nvSpPr>
        <p:spPr/>
        <p:txBody>
          <a:bodyPr>
            <a:normAutofit/>
          </a:bodyPr>
          <a:lstStyle/>
          <a:p>
            <a:r>
              <a:rPr lang="en-US" dirty="0" smtClean="0"/>
              <a:t>Traditional membership organizations</a:t>
            </a:r>
          </a:p>
          <a:p>
            <a:r>
              <a:rPr lang="en-US" dirty="0" smtClean="0"/>
              <a:t>Democratic, elected leadership</a:t>
            </a:r>
          </a:p>
          <a:p>
            <a:r>
              <a:rPr lang="en-US" dirty="0" smtClean="0"/>
              <a:t>Based on territorial principles: Anyone living within a defined area can become a member</a:t>
            </a:r>
          </a:p>
          <a:p>
            <a:r>
              <a:rPr lang="en-US" dirty="0" smtClean="0"/>
              <a:t>No national authority that defines goals and duties</a:t>
            </a:r>
          </a:p>
          <a:p>
            <a:endParaRPr lang="en-US" dirty="0" smtClean="0"/>
          </a:p>
        </p:txBody>
      </p:sp>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Norwegian</a:t>
            </a:r>
            <a:r>
              <a:rPr lang="nb-NO" dirty="0" smtClean="0"/>
              <a:t> </a:t>
            </a:r>
            <a:r>
              <a:rPr lang="nb-NO" dirty="0" err="1" smtClean="0"/>
              <a:t>neighbourhood</a:t>
            </a:r>
            <a:r>
              <a:rPr lang="nb-NO" dirty="0" smtClean="0"/>
              <a:t> </a:t>
            </a:r>
            <a:r>
              <a:rPr lang="nb-NO" dirty="0" err="1" smtClean="0"/>
              <a:t>clubs</a:t>
            </a:r>
            <a:r>
              <a:rPr lang="nb-NO" dirty="0" smtClean="0"/>
              <a:t> - 2</a:t>
            </a:r>
            <a:endParaRPr lang="nb-NO" dirty="0"/>
          </a:p>
        </p:txBody>
      </p:sp>
      <p:sp>
        <p:nvSpPr>
          <p:cNvPr id="3" name="Plassholder for innhold 2"/>
          <p:cNvSpPr>
            <a:spLocks noGrp="1"/>
          </p:cNvSpPr>
          <p:nvPr>
            <p:ph idx="1"/>
          </p:nvPr>
        </p:nvSpPr>
        <p:spPr/>
        <p:txBody>
          <a:bodyPr/>
          <a:lstStyle/>
          <a:p>
            <a:r>
              <a:rPr lang="en-US" dirty="0" smtClean="0"/>
              <a:t>Early founding years: 1870-1880s</a:t>
            </a:r>
          </a:p>
          <a:p>
            <a:r>
              <a:rPr lang="en-US" dirty="0" smtClean="0"/>
              <a:t>Rapid growth:  From 4 000 (1982) to 8 000 (2012)</a:t>
            </a:r>
          </a:p>
          <a:p>
            <a:endParaRPr lang="en-US" dirty="0" smtClean="0"/>
          </a:p>
          <a:p>
            <a:r>
              <a:rPr lang="en-US" dirty="0" smtClean="0"/>
              <a:t>Strong in suburban and recently urbanized areas with owner-occupied housing</a:t>
            </a:r>
          </a:p>
          <a:p>
            <a:r>
              <a:rPr lang="en-US" dirty="0" smtClean="0"/>
              <a:t>Includes both men and women</a:t>
            </a:r>
          </a:p>
          <a:p>
            <a:r>
              <a:rPr lang="en-US" dirty="0" smtClean="0"/>
              <a:t>A huge variety of activities</a:t>
            </a:r>
          </a:p>
          <a:p>
            <a:endParaRPr lang="nb-NO" dirty="0"/>
          </a:p>
        </p:txBody>
      </p:sp>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Typical</a:t>
            </a:r>
            <a:r>
              <a:rPr lang="nb-NO" dirty="0" smtClean="0"/>
              <a:t> </a:t>
            </a:r>
            <a:r>
              <a:rPr lang="nb-NO" dirty="0" err="1" smtClean="0"/>
              <a:t>activities</a:t>
            </a:r>
            <a:endParaRPr lang="nb-NO" dirty="0"/>
          </a:p>
        </p:txBody>
      </p:sp>
      <p:graphicFrame>
        <p:nvGraphicFramePr>
          <p:cNvPr id="5" name="Plassholder for innhold 4"/>
          <p:cNvGraphicFramePr>
            <a:graphicFrameLocks noGrp="1"/>
          </p:cNvGraphicFramePr>
          <p:nvPr>
            <p:ph idx="1"/>
          </p:nvPr>
        </p:nvGraphicFramePr>
        <p:xfrm>
          <a:off x="1043608" y="1268760"/>
          <a:ext cx="6696744" cy="4454108"/>
        </p:xfrm>
        <a:graphic>
          <a:graphicData uri="http://schemas.openxmlformats.org/drawingml/2006/table">
            <a:tbl>
              <a:tblPr firstRow="1" bandRow="1">
                <a:tableStyleId>{5C22544A-7EE6-4342-B048-85BDC9FD1C3A}</a:tableStyleId>
              </a:tblPr>
              <a:tblGrid>
                <a:gridCol w="4320480"/>
                <a:gridCol w="2376264"/>
              </a:tblGrid>
              <a:tr h="442504">
                <a:tc>
                  <a:txBody>
                    <a:bodyPr/>
                    <a:lstStyle/>
                    <a:p>
                      <a:endParaRPr lang="nb-NO" sz="2400" dirty="0"/>
                    </a:p>
                  </a:txBody>
                  <a:tcPr/>
                </a:tc>
                <a:tc>
                  <a:txBody>
                    <a:bodyPr/>
                    <a:lstStyle/>
                    <a:p>
                      <a:pPr algn="ctr"/>
                      <a:r>
                        <a:rPr lang="nb-NO" sz="2400" dirty="0" err="1" smtClean="0"/>
                        <a:t>Per</a:t>
                      </a:r>
                      <a:r>
                        <a:rPr lang="nb-NO" sz="2400" baseline="0" dirty="0" err="1" smtClean="0"/>
                        <a:t>centages</a:t>
                      </a:r>
                      <a:endParaRPr lang="nb-NO" sz="2400" dirty="0"/>
                    </a:p>
                  </a:txBody>
                  <a:tcPr/>
                </a:tc>
              </a:tr>
              <a:tr h="796508">
                <a:tc>
                  <a:txBody>
                    <a:bodyPr/>
                    <a:lstStyle/>
                    <a:p>
                      <a:r>
                        <a:rPr lang="en-US" sz="2400" noProof="0" dirty="0" smtClean="0"/>
                        <a:t>Outdoor </a:t>
                      </a:r>
                      <a:r>
                        <a:rPr lang="en-US" sz="2400" noProof="0" dirty="0" err="1" smtClean="0"/>
                        <a:t>maintaince</a:t>
                      </a:r>
                      <a:r>
                        <a:rPr lang="en-US" sz="2400" noProof="0" dirty="0" smtClean="0"/>
                        <a:t> and tidying</a:t>
                      </a:r>
                      <a:endParaRPr lang="en-US" sz="2400" noProof="0" dirty="0"/>
                    </a:p>
                  </a:txBody>
                  <a:tcPr/>
                </a:tc>
                <a:tc>
                  <a:txBody>
                    <a:bodyPr/>
                    <a:lstStyle/>
                    <a:p>
                      <a:pPr algn="ctr"/>
                      <a:r>
                        <a:rPr lang="nb-NO" sz="2400" dirty="0" smtClean="0"/>
                        <a:t>87</a:t>
                      </a:r>
                      <a:endParaRPr lang="nb-NO" sz="2400" dirty="0"/>
                    </a:p>
                  </a:txBody>
                  <a:tcPr/>
                </a:tc>
              </a:tr>
              <a:tr h="442504">
                <a:tc>
                  <a:txBody>
                    <a:bodyPr/>
                    <a:lstStyle/>
                    <a:p>
                      <a:r>
                        <a:rPr lang="en-US" sz="2400" noProof="0" dirty="0" smtClean="0"/>
                        <a:t>Playgrounds</a:t>
                      </a:r>
                      <a:endParaRPr lang="en-US" sz="2400" noProof="0" dirty="0"/>
                    </a:p>
                  </a:txBody>
                  <a:tcPr/>
                </a:tc>
                <a:tc>
                  <a:txBody>
                    <a:bodyPr/>
                    <a:lstStyle/>
                    <a:p>
                      <a:pPr algn="ctr"/>
                      <a:r>
                        <a:rPr lang="nb-NO" sz="2400" dirty="0" smtClean="0"/>
                        <a:t>64</a:t>
                      </a:r>
                      <a:endParaRPr lang="nb-NO" sz="2400" dirty="0"/>
                    </a:p>
                  </a:txBody>
                  <a:tcPr/>
                </a:tc>
              </a:tr>
              <a:tr h="442504">
                <a:tc>
                  <a:txBody>
                    <a:bodyPr/>
                    <a:lstStyle/>
                    <a:p>
                      <a:r>
                        <a:rPr lang="en-US" sz="2400" noProof="0" dirty="0" smtClean="0"/>
                        <a:t>Commons care</a:t>
                      </a:r>
                      <a:endParaRPr lang="en-US" sz="2400" noProof="0" dirty="0"/>
                    </a:p>
                  </a:txBody>
                  <a:tcPr/>
                </a:tc>
                <a:tc>
                  <a:txBody>
                    <a:bodyPr/>
                    <a:lstStyle/>
                    <a:p>
                      <a:pPr algn="ctr"/>
                      <a:r>
                        <a:rPr lang="nb-NO" sz="2400" dirty="0" smtClean="0"/>
                        <a:t>24</a:t>
                      </a:r>
                      <a:endParaRPr lang="nb-NO" sz="2400" dirty="0"/>
                    </a:p>
                  </a:txBody>
                  <a:tcPr/>
                </a:tc>
              </a:tr>
              <a:tr h="442504">
                <a:tc>
                  <a:txBody>
                    <a:bodyPr/>
                    <a:lstStyle/>
                    <a:p>
                      <a:r>
                        <a:rPr lang="en-US" sz="2400" noProof="0" dirty="0" smtClean="0"/>
                        <a:t>Street</a:t>
                      </a:r>
                      <a:r>
                        <a:rPr lang="en-US" sz="2400" baseline="0" noProof="0" dirty="0" smtClean="0"/>
                        <a:t> lights </a:t>
                      </a:r>
                      <a:endParaRPr lang="en-US" sz="2400" noProof="0" dirty="0"/>
                    </a:p>
                  </a:txBody>
                  <a:tcPr/>
                </a:tc>
                <a:tc>
                  <a:txBody>
                    <a:bodyPr/>
                    <a:lstStyle/>
                    <a:p>
                      <a:pPr algn="ctr"/>
                      <a:r>
                        <a:rPr lang="nb-NO" sz="2400" dirty="0" smtClean="0"/>
                        <a:t>23</a:t>
                      </a:r>
                      <a:endParaRPr lang="nb-NO" sz="2400" dirty="0"/>
                    </a:p>
                  </a:txBody>
                  <a:tcPr/>
                </a:tc>
              </a:tr>
              <a:tr h="442504">
                <a:tc>
                  <a:txBody>
                    <a:bodyPr/>
                    <a:lstStyle/>
                    <a:p>
                      <a:r>
                        <a:rPr lang="en-US" sz="2400" noProof="0" dirty="0" smtClean="0"/>
                        <a:t>Ball</a:t>
                      </a:r>
                      <a:r>
                        <a:rPr lang="en-US" sz="2400" baseline="0" noProof="0" dirty="0" smtClean="0"/>
                        <a:t> parks (handball etc.)</a:t>
                      </a:r>
                    </a:p>
                  </a:txBody>
                  <a:tcPr/>
                </a:tc>
                <a:tc>
                  <a:txBody>
                    <a:bodyPr/>
                    <a:lstStyle/>
                    <a:p>
                      <a:pPr algn="ctr"/>
                      <a:r>
                        <a:rPr lang="nb-NO" sz="2400" dirty="0" smtClean="0"/>
                        <a:t>15</a:t>
                      </a:r>
                      <a:endParaRPr lang="nb-NO" sz="2400" dirty="0"/>
                    </a:p>
                  </a:txBody>
                  <a:tcPr/>
                </a:tc>
              </a:tr>
              <a:tr h="442504">
                <a:tc>
                  <a:txBody>
                    <a:bodyPr/>
                    <a:lstStyle/>
                    <a:p>
                      <a:endParaRPr lang="en-US" sz="2400" baseline="0" noProof="0" dirty="0" smtClean="0"/>
                    </a:p>
                  </a:txBody>
                  <a:tcPr/>
                </a:tc>
                <a:tc>
                  <a:txBody>
                    <a:bodyPr/>
                    <a:lstStyle/>
                    <a:p>
                      <a:pPr algn="ctr"/>
                      <a:endParaRPr lang="nb-NO" sz="2400" dirty="0"/>
                    </a:p>
                  </a:txBody>
                  <a:tcPr/>
                </a:tc>
              </a:tr>
              <a:tr h="442504">
                <a:tc>
                  <a:txBody>
                    <a:bodyPr/>
                    <a:lstStyle/>
                    <a:p>
                      <a:r>
                        <a:rPr lang="en-US" sz="2400" baseline="0" noProof="0" dirty="0" smtClean="0"/>
                        <a:t>Christmas</a:t>
                      </a:r>
                    </a:p>
                  </a:txBody>
                  <a:tcPr>
                    <a:solidFill>
                      <a:schemeClr val="accent2">
                        <a:lumMod val="40000"/>
                        <a:lumOff val="60000"/>
                      </a:schemeClr>
                    </a:solidFill>
                  </a:tcPr>
                </a:tc>
                <a:tc>
                  <a:txBody>
                    <a:bodyPr/>
                    <a:lstStyle/>
                    <a:p>
                      <a:pPr algn="ctr"/>
                      <a:r>
                        <a:rPr lang="nb-NO" sz="2400" dirty="0" smtClean="0"/>
                        <a:t>55</a:t>
                      </a:r>
                    </a:p>
                  </a:txBody>
                  <a:tcPr>
                    <a:solidFill>
                      <a:schemeClr val="accent2">
                        <a:lumMod val="40000"/>
                        <a:lumOff val="60000"/>
                      </a:schemeClr>
                    </a:solidFill>
                  </a:tcPr>
                </a:tc>
              </a:tr>
              <a:tr h="442504">
                <a:tc>
                  <a:txBody>
                    <a:bodyPr/>
                    <a:lstStyle/>
                    <a:p>
                      <a:r>
                        <a:rPr lang="en-US" sz="2400" baseline="0" noProof="0" dirty="0" smtClean="0"/>
                        <a:t>Community party</a:t>
                      </a:r>
                    </a:p>
                  </a:txBody>
                  <a:tcPr>
                    <a:solidFill>
                      <a:schemeClr val="accent2">
                        <a:lumMod val="40000"/>
                        <a:lumOff val="60000"/>
                      </a:schemeClr>
                    </a:solidFill>
                  </a:tcPr>
                </a:tc>
                <a:tc>
                  <a:txBody>
                    <a:bodyPr/>
                    <a:lstStyle/>
                    <a:p>
                      <a:pPr algn="ctr"/>
                      <a:r>
                        <a:rPr lang="nb-NO" sz="2400" dirty="0" smtClean="0"/>
                        <a:t>45</a:t>
                      </a:r>
                    </a:p>
                  </a:txBody>
                  <a:tcPr>
                    <a:solidFill>
                      <a:schemeClr val="accent2">
                        <a:lumMod val="40000"/>
                        <a:lumOff val="60000"/>
                      </a:schemeClr>
                    </a:solidFill>
                  </a:tcPr>
                </a:tc>
              </a:tr>
            </a:tbl>
          </a:graphicData>
        </a:graphic>
      </p:graphicFrame>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What’s</a:t>
            </a:r>
            <a:r>
              <a:rPr lang="nb-NO" dirty="0" smtClean="0"/>
              <a:t> </a:t>
            </a:r>
            <a:r>
              <a:rPr lang="nb-NO" dirty="0" err="1" smtClean="0"/>
              <a:t>the</a:t>
            </a:r>
            <a:r>
              <a:rPr lang="nb-NO" dirty="0" smtClean="0"/>
              <a:t> </a:t>
            </a:r>
            <a:r>
              <a:rPr lang="nb-NO" dirty="0" err="1" smtClean="0"/>
              <a:t>point</a:t>
            </a:r>
            <a:r>
              <a:rPr lang="nb-NO" dirty="0" smtClean="0"/>
              <a:t> </a:t>
            </a:r>
            <a:r>
              <a:rPr lang="nb-NO" dirty="0" err="1" smtClean="0"/>
              <a:t>of</a:t>
            </a:r>
            <a:r>
              <a:rPr lang="nb-NO" dirty="0" smtClean="0"/>
              <a:t> raking </a:t>
            </a:r>
            <a:r>
              <a:rPr lang="nb-NO" dirty="0" err="1" smtClean="0"/>
              <a:t>leaves</a:t>
            </a:r>
            <a:r>
              <a:rPr lang="nb-NO" dirty="0" smtClean="0"/>
              <a:t>?</a:t>
            </a:r>
            <a:endParaRPr lang="nb-NO" dirty="0"/>
          </a:p>
        </p:txBody>
      </p:sp>
      <p:sp>
        <p:nvSpPr>
          <p:cNvPr id="3" name="Plassholder for innhold 2"/>
          <p:cNvSpPr>
            <a:spLocks noGrp="1"/>
          </p:cNvSpPr>
          <p:nvPr>
            <p:ph idx="1"/>
          </p:nvPr>
        </p:nvSpPr>
        <p:spPr/>
        <p:txBody>
          <a:bodyPr/>
          <a:lstStyle/>
          <a:p>
            <a:pPr>
              <a:buNone/>
            </a:pPr>
            <a:r>
              <a:rPr lang="nb-NO" dirty="0" smtClean="0"/>
              <a:t>	</a:t>
            </a:r>
            <a:r>
              <a:rPr lang="en-US" dirty="0" smtClean="0"/>
              <a:t>Here were citizens reaffirming a small measure of control of their shared physical surroundings, and demonstrating a sense of community, which is part of what cities are about – or should be.</a:t>
            </a:r>
          </a:p>
          <a:p>
            <a:endParaRPr lang="en-US" dirty="0" smtClean="0"/>
          </a:p>
          <a:p>
            <a:pPr lvl="1"/>
            <a:r>
              <a:rPr lang="en-US" dirty="0" err="1" smtClean="0"/>
              <a:t>Witold</a:t>
            </a:r>
            <a:r>
              <a:rPr lang="en-US" dirty="0" smtClean="0"/>
              <a:t> </a:t>
            </a:r>
            <a:r>
              <a:rPr lang="en-US" dirty="0" err="1" smtClean="0"/>
              <a:t>Rybczynski</a:t>
            </a:r>
            <a:r>
              <a:rPr lang="en-US" dirty="0" smtClean="0"/>
              <a:t>, </a:t>
            </a:r>
            <a:r>
              <a:rPr lang="en-US" i="1" dirty="0" smtClean="0"/>
              <a:t>City Life: Urban Expectations in a New World </a:t>
            </a:r>
            <a:r>
              <a:rPr lang="en-US" dirty="0" smtClean="0"/>
              <a:t>, New York 1995</a:t>
            </a:r>
            <a:endParaRPr lang="en-US" dirty="0"/>
          </a:p>
        </p:txBody>
      </p:sp>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New </a:t>
            </a:r>
            <a:r>
              <a:rPr lang="nb-NO" dirty="0" err="1" smtClean="0"/>
              <a:t>playground</a:t>
            </a:r>
            <a:r>
              <a:rPr lang="nb-NO" dirty="0" smtClean="0"/>
              <a:t> in Oslo</a:t>
            </a:r>
            <a:endParaRPr lang="nb-NO" dirty="0"/>
          </a:p>
        </p:txBody>
      </p:sp>
      <p:pic>
        <p:nvPicPr>
          <p:cNvPr id="5" name="Plassholder for innhold 4" descr="CIMG1202.JPG"/>
          <p:cNvPicPr>
            <a:picLocks noGrp="1" noChangeAspect="1"/>
          </p:cNvPicPr>
          <p:nvPr>
            <p:ph idx="1"/>
          </p:nvPr>
        </p:nvPicPr>
        <p:blipFill>
          <a:blip r:embed="rId2" cstate="print"/>
          <a:stretch>
            <a:fillRect/>
          </a:stretch>
        </p:blipFill>
        <p:spPr>
          <a:xfrm>
            <a:off x="1246717" y="1700808"/>
            <a:ext cx="5991489" cy="4493617"/>
          </a:xfrm>
        </p:spPr>
      </p:pic>
      <p:sp>
        <p:nvSpPr>
          <p:cNvPr id="4" name="Plassholder for dato 3"/>
          <p:cNvSpPr>
            <a:spLocks noGrp="1"/>
          </p:cNvSpPr>
          <p:nvPr>
            <p:ph type="dt" sz="half" idx="10"/>
          </p:nvPr>
        </p:nvSpPr>
        <p:spPr/>
        <p:txBody>
          <a:bodyPr/>
          <a:lstStyle/>
          <a:p>
            <a:pPr>
              <a:tabLst>
                <a:tab pos="1435100" algn="l"/>
              </a:tabLst>
            </a:pPr>
            <a:r>
              <a:rPr lang="nb-NO" smtClean="0"/>
              <a:t>Presentasjonens tittel	</a:t>
            </a:r>
            <a:fld id="{1C8F151A-9179-45A5-8196-C235B71503F4}" type="datetime1">
              <a:rPr lang="nb-NO" smtClean="0"/>
              <a:pPr>
                <a:tabLst>
                  <a:tab pos="1435100" algn="l"/>
                </a:tabLst>
              </a:pPr>
              <a:t>30.11.2014</a:t>
            </a:fld>
            <a:endParaRPr lang="nb-NO"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HIOA-mal_eng_blå</Template>
  <TotalTime>7544</TotalTime>
  <Words>380</Words>
  <Application>Microsoft Office PowerPoint</Application>
  <PresentationFormat>On-screen Show (4:3)</PresentationFormat>
  <Paragraphs>166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Verdana</vt:lpstr>
      <vt:lpstr>Office Theme</vt:lpstr>
      <vt:lpstr>Good Governance in Norway Seen from the Grassroots</vt:lpstr>
      <vt:lpstr>A prescriptive definition</vt:lpstr>
      <vt:lpstr>Governance and civil society</vt:lpstr>
      <vt:lpstr>Two types of people’s organizations</vt:lpstr>
      <vt:lpstr>Norwegian neighbourhood clubs - 1</vt:lpstr>
      <vt:lpstr>Norwegian neighbourhood clubs - 2</vt:lpstr>
      <vt:lpstr>Typical activities</vt:lpstr>
      <vt:lpstr>What’s the point of raking leaves?</vt:lpstr>
      <vt:lpstr>New playground in Oslo</vt:lpstr>
      <vt:lpstr>Cooperation with the municipality: one-way or two-way partnerships?</vt:lpstr>
      <vt:lpstr>New housing by metro and railway</vt:lpstr>
      <vt:lpstr>How to communicate – part 1</vt:lpstr>
      <vt:lpstr>How to communicate – part 2</vt:lpstr>
      <vt:lpstr>Satisfaction with the partnership with local government</vt:lpstr>
      <vt:lpstr>The future</vt:lpstr>
      <vt:lpstr>How for citizens to win influence?</vt:lpstr>
      <vt:lpstr>Challenges</vt:lpstr>
      <vt:lpstr> </vt:lpstr>
    </vt:vector>
  </TitlesOfParts>
  <Company>Høgskolen i Oslo og Akershus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Governance in Norway as Seen from the Grassroots</dc:title>
  <dc:subject>Civil society and government</dc:subject>
  <dc:creator>Harald Koht</dc:creator>
  <cp:keywords>Bucharest 2014</cp:keywords>
  <cp:lastModifiedBy>Societatea Academica din Romania SAR</cp:lastModifiedBy>
  <cp:revision>59</cp:revision>
  <cp:lastPrinted>2011-07-15T11:59:43Z</cp:lastPrinted>
  <dcterms:created xsi:type="dcterms:W3CDTF">2013-11-20T14:04:22Z</dcterms:created>
  <dcterms:modified xsi:type="dcterms:W3CDTF">2014-11-30T10:42:13Z</dcterms:modified>
</cp:coreProperties>
</file>